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303" r:id="rId5"/>
    <p:sldId id="435" r:id="rId6"/>
    <p:sldId id="261" r:id="rId7"/>
    <p:sldId id="297" r:id="rId8"/>
    <p:sldId id="434" r:id="rId9"/>
    <p:sldId id="424" r:id="rId10"/>
    <p:sldId id="300" r:id="rId11"/>
    <p:sldId id="292" r:id="rId12"/>
    <p:sldId id="298" r:id="rId13"/>
    <p:sldId id="290" r:id="rId14"/>
    <p:sldId id="293" r:id="rId15"/>
    <p:sldId id="302" r:id="rId16"/>
    <p:sldId id="291" r:id="rId17"/>
    <p:sldId id="301" r:id="rId18"/>
    <p:sldId id="295" r:id="rId19"/>
    <p:sldId id="432" r:id="rId20"/>
    <p:sldId id="438" r:id="rId21"/>
    <p:sldId id="426" r:id="rId22"/>
    <p:sldId id="431" r:id="rId23"/>
    <p:sldId id="294" r:id="rId24"/>
    <p:sldId id="296" r:id="rId25"/>
    <p:sldId id="421" r:id="rId26"/>
    <p:sldId id="4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D42DB-9AF4-F94F-BF42-4387D14B133E}" v="111" dt="2021-11-12T07:04:31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21"/>
  </p:normalViewPr>
  <p:slideViewPr>
    <p:cSldViewPr snapToGrid="0" snapToObjects="1">
      <p:cViewPr varScale="1">
        <p:scale>
          <a:sx n="104" d="100"/>
          <a:sy n="104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1410-C48C-114C-890E-3FED54253086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40A1-65D0-4D43-AEB5-675DE0F67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8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76E9-DFF0-4254-82F7-A398D90A10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D40A1-65D0-4D43-AEB5-675DE0F671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andemoti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1445-F5D7-C34A-BD0F-7B449BAF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EC0D2-C117-CA4B-BC26-4F9E9E9C3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1347-B057-B444-B78B-17EC1FDB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F9F55-1605-4449-85A2-D6BFE895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F89DAF-AE85-0C4D-B95C-B2F4B6E96657}"/>
              </a:ext>
            </a:extLst>
          </p:cNvPr>
          <p:cNvSpPr txBox="1">
            <a:spLocks/>
          </p:cNvSpPr>
          <p:nvPr userDrawn="1"/>
        </p:nvSpPr>
        <p:spPr>
          <a:xfrm>
            <a:off x="42178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75065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8341-F4E4-4246-A241-B361FFEB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CCFDD-5C53-9F40-BCE5-7902A5F65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53A17-278A-4645-85C6-2E277908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33EE8-32E0-C34C-9074-69A7C810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D56B9-53CE-AE4C-886C-1D6D2CF1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6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06858-5273-8D44-9122-DC366DBB3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A0C91-BDF9-4546-8DBB-96377024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D8AF8-F3FB-B247-BED2-5FFBF776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EEE70-DA0F-A348-B3DB-BD79B18D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3246-8E9C-2B49-858F-F38E0D89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4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FADC-7ECE-C244-9903-5D07B53E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D536B-793E-3A45-AC43-F9D9237C9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2EA5-52B5-FE42-B388-3FECC5E7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413E2-393E-BE4A-856C-ED34EC30431C}" type="datetimeFigureOut">
              <a:rPr lang="en-GB" smtClean="0"/>
              <a:pPr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636A-258D-B542-9476-915A928D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74D54-C78F-B842-BF92-6BC5C54C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A34CA5-48C2-694D-B7FD-B98C339961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6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0E5E-1481-0E4A-B4BD-2E4763EF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F771-ED47-2D4A-969F-25C4D51F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0F0D-566D-D944-A905-8E403998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413E2-393E-BE4A-856C-ED34EC30431C}" type="datetimeFigureOut">
              <a:rPr lang="en-GB" smtClean="0"/>
              <a:pPr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9B200-FB2C-EE48-A928-36698FC1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FACE5-F449-754E-B0C5-C18F068E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A34CA5-48C2-694D-B7FD-B98C339961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3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932C-706E-034D-95BF-11E9CA7E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67EF-A78F-B141-8F57-C1BB8499C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057DC-9FFB-714D-BC92-6CDF153E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413E2-393E-BE4A-856C-ED34EC30431C}" type="datetimeFigureOut">
              <a:rPr lang="en-GB" smtClean="0"/>
              <a:pPr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89164-9880-DC46-9B62-B946B012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8127-94EF-0843-838A-49CF385E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A34CA5-48C2-694D-B7FD-B98C339961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575E-F44E-4E48-A760-2BBE83E9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77CD-A26B-8A43-B7E0-06D5F2348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9DFDE-E4FB-1140-98CC-A79AADFEE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853EB-9FC8-C248-8D8B-84EDECC2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413E2-393E-BE4A-856C-ED34EC30431C}" type="datetimeFigureOut">
              <a:rPr lang="en-GB" smtClean="0"/>
              <a:pPr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3BFF7-AE72-C64B-825B-3F047F4F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DCE80-064D-CE46-911D-7253D9B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A34CA5-48C2-694D-B7FD-B98C339961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7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55FE-4544-1E49-9BBE-7CBBF9BA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BB60-9AA9-7C44-951D-D3BD3A78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1BA38-1A70-AA4A-834B-5D73F3650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939AB-0636-BC4D-8A27-649342C62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01C37-C636-6C47-A173-C077344AA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D8E88-D6B9-7E4D-BEE9-366C01B0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4D17D-686F-A74D-ADE8-8766F256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8D407-018A-CF46-879A-BA8475C3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2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4236-94E3-874A-A68F-DD29A5DF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9BDFC-7740-3D42-874C-E4E9C571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B195-7B22-9C4B-A61A-A75A6595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B678D-987F-6741-85C1-AA599EE4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8E3AA-DD30-664C-8D1F-A0F91C2B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455D4-A0C9-A541-AC68-824FD4F3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DD5C-6C0C-9C40-8E13-1B55EFEC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4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231F-B940-5146-A425-69A3DF7A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3825-8E18-C94C-BCAC-24EC7AE9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245B8-5ECC-9644-8C95-4F92A2ED7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57EE4-CCED-CC4D-8D02-19716A02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3C872-1F43-D54B-9281-4FD4E34A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1F18B-A127-1A47-92F0-117E0B96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9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5FF3-FE3F-4949-8F05-A89E00BB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866E-E566-AA40-A373-D190EE83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D74BB-E27D-5F4E-8C23-92CFFD31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pic>
        <p:nvPicPr>
          <p:cNvPr id="7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CB6BF83-C884-0F4C-A8D8-3833EA6AE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8BF556-CB1C-CA4F-8DCA-2B82009F12C9}"/>
              </a:ext>
            </a:extLst>
          </p:cNvPr>
          <p:cNvSpPr/>
          <p:nvPr userDrawn="1"/>
        </p:nvSpPr>
        <p:spPr>
          <a:xfrm>
            <a:off x="5633423" y="633477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neu </a:t>
            </a:r>
            <a:r>
              <a:rPr lang="en-GB" dirty="0" err="1"/>
              <a:t>bau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2C765A-EE83-334F-ACB3-48FC75B9A0D3}"/>
              </a:ext>
            </a:extLst>
          </p:cNvPr>
          <p:cNvSpPr/>
          <p:nvPr userDrawn="1"/>
        </p:nvSpPr>
        <p:spPr>
          <a:xfrm>
            <a:off x="8351049" y="6323200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timeandemotion.com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230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5F0C-B7FE-6B4D-ACC5-B69298CF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DA62F-37A7-DD44-B616-8A8C4A6D4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FE902-9DCC-354B-B5DD-8764E3CD4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E1095-6D79-1B4D-BAD7-16CE094B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EF1C7-780B-9241-A320-5C6594A0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E832-D579-694C-9585-0762FE22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5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8BF9-388A-D34B-930B-569BF2B6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35D3F-BBC5-4D46-92DC-FE4DA5A9B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4B304-5973-854B-A032-4820754C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3D32-7544-E942-B1ED-BAA2AC65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BFA13-5053-8F41-B599-24371681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6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DD303-DFE7-B745-AEC1-D1663B361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5FEF5-0E7E-E546-8B4C-C8389E61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37ACD-7470-6445-9B20-4EC5935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45941-8993-234F-89E3-674434BA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1F5F-8A41-8A4F-B523-E0F2EDB5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4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4CD7-38DF-6F4F-B2CC-9D9C1E49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E1FFC-8976-6748-B14A-6E5C1658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62D3-5BA1-6342-A059-C741CC50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232B5-3B83-404B-98B4-0CF2EF28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FF6F-879A-4842-A87B-CA8F801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0DD0-55AB-5A4A-A3CC-1E1F2596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ADA3E-7B61-FF45-B508-D471FFF9C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55D0D-18F1-2B4C-A810-88C9DF748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79591-BAE6-C04A-A0BD-986378DB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E3CF6-8A88-564C-983F-366BC0FC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3599-731E-F048-93B4-2F63B1BD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BD35D5B-B465-FB46-A29D-41C4D396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BD3C-43A9-4B44-B769-537B955B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E674A-0272-D849-A308-0FD003BF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0B4F6-E38F-DF4E-80B2-B91DE2A73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E3B5E-2D92-9648-898A-9BBCA08EB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709C-884B-AF4B-BC71-1D479BE6A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581FB-F581-704D-A352-93DC5A38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8654F-70BB-714C-9273-9B6A4F10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6960F-38CC-134E-AF4F-A0F9BF6F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5B1117E2-C4DC-8949-A46F-8281A680D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96EF-EAD4-8541-A589-2E690BDC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2062B-16A8-4843-B4B4-2AEE0005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8004-AB9D-F445-8133-EFCCA668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smartbidi</a:t>
            </a:r>
            <a:r>
              <a:rPr lang="en-GB" dirty="0"/>
              <a:t>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4190D-02B6-5B43-9B55-40EB729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868C741-1ED5-7549-9395-E32570DB3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98506-4D2F-0840-A79A-B5270EC9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66EA0-E461-7E48-AEC6-746771F5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smartbidi consulting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D3C0B-3F24-ED43-BB1F-AF7AACEF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3E054668-8D14-1C4E-8979-B118294C2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E374-B8B1-484B-A79A-A0EA2A5B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E0A0-C029-3848-A3F1-0E4FDA1A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064DB-C7CF-4E44-857E-602895005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2C103-D47B-6647-BE3F-5C9C7225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F2A54-D57F-0641-9BE2-5518F564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04629-A895-A047-9F52-586497F2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9CD4-B44C-2B4D-BED1-C2C30EC7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76110-FADE-5449-AC97-6FF1934F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36332-C568-144F-BDF5-5AFFEB421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A53F5-0404-9540-8C4F-D92955F9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3E22A-B287-AD46-8254-7AA0DC49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E9FC5-C8A3-F94F-B7E9-A2D7A807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2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B5421-6892-8A46-8B5C-5E3B5756F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BB5CA-1A70-6648-95A3-CA951D6E3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C24F-C7F2-FA4F-8DAF-46AC1CFC1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0846" y="6356350"/>
            <a:ext cx="1510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6D89-2D8E-AB40-B45B-DF5765CC01F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B1D58-89A7-E841-B9E3-9BF9E0680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smartbidi consulting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7AFB-4240-584B-8893-EAF9A679D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154C-7336-1A4D-BFB0-9220CC8EDB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E7D96-2895-2A47-BE84-1CD93A96DA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311900"/>
            <a:ext cx="1105452" cy="3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0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923B9-8296-2141-88B0-D33898DF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BA90-664C-994E-BB8B-0EDD217B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7117-D049-A94C-BF55-B4E74FDC4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13E2-393E-BE4A-856C-ED34EC30431C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6AEE-47B8-724D-A043-B41E87386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516F-D85D-8F4C-AE20-1A81C88C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4CA5-48C2-694D-B7FD-B98C3399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9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AFC3-E5DF-394E-84A1-63124CF15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SALVE</a:t>
            </a:r>
            <a:br>
              <a:rPr lang="en-GB" dirty="0"/>
            </a:br>
            <a:r>
              <a:rPr lang="en-GB" dirty="0"/>
              <a:t>Attributes &amp;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C1614-DDB2-334C-802D-4153B82D3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Zak Moore</a:t>
            </a:r>
          </a:p>
          <a:p>
            <a:r>
              <a:rPr lang="en-GB" dirty="0"/>
              <a:t>09-Oct-21</a:t>
            </a:r>
          </a:p>
          <a:p>
            <a:r>
              <a:rPr lang="en-GB" dirty="0"/>
              <a:t>Status - draft</a:t>
            </a:r>
          </a:p>
        </p:txBody>
      </p:sp>
    </p:spTree>
    <p:extLst>
      <p:ext uri="{BB962C8B-B14F-4D97-AF65-F5344CB8AC3E}">
        <p14:creationId xmlns:p14="http://schemas.microsoft.com/office/powerpoint/2010/main" val="267303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Opportunity (Hypothesis) Assessment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5BCE4-3BED-ED48-86ED-43D838FB3D24}"/>
              </a:ext>
            </a:extLst>
          </p:cNvPr>
          <p:cNvSpPr/>
          <p:nvPr/>
        </p:nvSpPr>
        <p:spPr bwMode="auto">
          <a:xfrm>
            <a:off x="838200" y="2286001"/>
            <a:ext cx="5252700" cy="415883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0ED8F-C74B-904E-9281-63A43A8E7A9B}"/>
              </a:ext>
            </a:extLst>
          </p:cNvPr>
          <p:cNvSpPr/>
          <p:nvPr/>
        </p:nvSpPr>
        <p:spPr bwMode="auto">
          <a:xfrm>
            <a:off x="838200" y="4900189"/>
            <a:ext cx="5252700" cy="124958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5A87C-8ED7-F442-A73F-627F51C1D559}"/>
              </a:ext>
            </a:extLst>
          </p:cNvPr>
          <p:cNvSpPr txBox="1"/>
          <p:nvPr/>
        </p:nvSpPr>
        <p:spPr>
          <a:xfrm>
            <a:off x="838200" y="1979712"/>
            <a:ext cx="197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F93DE-2510-DD4C-863B-6B1CD928A1AA}"/>
              </a:ext>
            </a:extLst>
          </p:cNvPr>
          <p:cNvSpPr txBox="1"/>
          <p:nvPr/>
        </p:nvSpPr>
        <p:spPr>
          <a:xfrm>
            <a:off x="838200" y="4570698"/>
            <a:ext cx="2177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 Cause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E471-DFF8-0F43-AD66-1BFFA9645B3F}"/>
              </a:ext>
            </a:extLst>
          </p:cNvPr>
          <p:cNvSpPr/>
          <p:nvPr/>
        </p:nvSpPr>
        <p:spPr bwMode="auto">
          <a:xfrm>
            <a:off x="838200" y="3202200"/>
            <a:ext cx="5252700" cy="1222837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0A6D-883A-2A4E-BE72-E6E9D2AD80FB}"/>
              </a:ext>
            </a:extLst>
          </p:cNvPr>
          <p:cNvSpPr txBox="1"/>
          <p:nvPr/>
        </p:nvSpPr>
        <p:spPr>
          <a:xfrm>
            <a:off x="838199" y="2884847"/>
            <a:ext cx="173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Primary Objective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C2914-EF30-164E-889E-68BADE05E8B4}"/>
              </a:ext>
            </a:extLst>
          </p:cNvPr>
          <p:cNvSpPr txBox="1"/>
          <p:nvPr/>
        </p:nvSpPr>
        <p:spPr>
          <a:xfrm>
            <a:off x="2083182" y="4967477"/>
            <a:ext cx="24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838200" y="1505770"/>
            <a:ext cx="5252700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03532-773F-2840-B222-A3CA39B760BE}"/>
              </a:ext>
            </a:extLst>
          </p:cNvPr>
          <p:cNvSpPr/>
          <p:nvPr/>
        </p:nvSpPr>
        <p:spPr bwMode="auto">
          <a:xfrm>
            <a:off x="6280922" y="1505769"/>
            <a:ext cx="5072878" cy="1196114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67B03-6202-0247-9E79-53FB255F693D}"/>
              </a:ext>
            </a:extLst>
          </p:cNvPr>
          <p:cNvSpPr/>
          <p:nvPr/>
        </p:nvSpPr>
        <p:spPr bwMode="auto">
          <a:xfrm>
            <a:off x="6280922" y="3214337"/>
            <a:ext cx="5072878" cy="78917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20098-FD2E-3F4C-9684-FB98BBEAA232}"/>
              </a:ext>
            </a:extLst>
          </p:cNvPr>
          <p:cNvSpPr/>
          <p:nvPr/>
        </p:nvSpPr>
        <p:spPr bwMode="auto">
          <a:xfrm>
            <a:off x="6280922" y="4570699"/>
            <a:ext cx="5072878" cy="1575915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C179C-233F-2644-8BEE-6C03B560CD0C}"/>
              </a:ext>
            </a:extLst>
          </p:cNvPr>
          <p:cNvSpPr txBox="1"/>
          <p:nvPr/>
        </p:nvSpPr>
        <p:spPr>
          <a:xfrm>
            <a:off x="6233675" y="1161693"/>
            <a:ext cx="194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5F915-295D-AC4A-9F5E-1F9D66DB7328}"/>
              </a:ext>
            </a:extLst>
          </p:cNvPr>
          <p:cNvSpPr txBox="1"/>
          <p:nvPr/>
        </p:nvSpPr>
        <p:spPr>
          <a:xfrm>
            <a:off x="6233675" y="2884847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Performance Indicators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3B359-0ADF-C14D-8FF4-1F009F68F482}"/>
              </a:ext>
            </a:extLst>
          </p:cNvPr>
          <p:cNvSpPr txBox="1"/>
          <p:nvPr/>
        </p:nvSpPr>
        <p:spPr>
          <a:xfrm>
            <a:off x="6233674" y="4245231"/>
            <a:ext cx="474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Follow up: contingency if things don’t work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EAB46-0D04-B54C-B602-098B8AEDDE65}"/>
              </a:ext>
            </a:extLst>
          </p:cNvPr>
          <p:cNvSpPr txBox="1"/>
          <p:nvPr/>
        </p:nvSpPr>
        <p:spPr>
          <a:xfrm>
            <a:off x="838200" y="119799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D005CC-AB10-E242-9A86-D670F77E5E2E}"/>
              </a:ext>
            </a:extLst>
          </p:cNvPr>
          <p:cNvSpPr txBox="1"/>
          <p:nvPr/>
        </p:nvSpPr>
        <p:spPr>
          <a:xfrm>
            <a:off x="865284" y="3254280"/>
            <a:ext cx="3337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5613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7D788C-96DD-F442-B80E-2FCC516B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0A650-0573-CF43-9351-6F3B9201D7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Personal</a:t>
            </a:r>
          </a:p>
          <a:p>
            <a:endParaRPr lang="en-GB" dirty="0"/>
          </a:p>
          <a:p>
            <a:pPr lvl="1"/>
            <a:r>
              <a:rPr lang="en-GB" dirty="0"/>
              <a:t>Tribe – local views</a:t>
            </a:r>
          </a:p>
          <a:p>
            <a:pPr lvl="1"/>
            <a:r>
              <a:rPr lang="en-GB" dirty="0"/>
              <a:t>Cave - personal experience</a:t>
            </a:r>
          </a:p>
          <a:p>
            <a:pPr lvl="1"/>
            <a:r>
              <a:rPr lang="en-GB" dirty="0"/>
              <a:t>Market – User Research</a:t>
            </a:r>
          </a:p>
          <a:p>
            <a:pPr lvl="1"/>
            <a:r>
              <a:rPr lang="en-GB" dirty="0"/>
              <a:t>Theatre – Stan, Disney, Brecht</a:t>
            </a:r>
          </a:p>
          <a:p>
            <a:pPr lvl="1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9C2D18-834A-C147-BE3A-BF3AF5C372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Groups</a:t>
            </a:r>
          </a:p>
          <a:p>
            <a:pPr lvl="1"/>
            <a:r>
              <a:rPr lang="en-GB" dirty="0"/>
              <a:t>Hegelian</a:t>
            </a:r>
          </a:p>
          <a:p>
            <a:pPr lvl="1"/>
            <a:endParaRPr lang="en-GB" dirty="0"/>
          </a:p>
          <a:p>
            <a:r>
              <a:rPr lang="en-GB" dirty="0"/>
              <a:t>Red Team Bureaucracy</a:t>
            </a:r>
          </a:p>
          <a:p>
            <a:pPr lvl="1"/>
            <a:r>
              <a:rPr lang="en-GB" dirty="0"/>
              <a:t>Steer Co</a:t>
            </a:r>
          </a:p>
          <a:p>
            <a:pPr lvl="1"/>
            <a:r>
              <a:rPr lang="en-GB" dirty="0"/>
              <a:t>PRB</a:t>
            </a:r>
          </a:p>
        </p:txBody>
      </p:sp>
    </p:spTree>
    <p:extLst>
      <p:ext uri="{BB962C8B-B14F-4D97-AF65-F5344CB8AC3E}">
        <p14:creationId xmlns:p14="http://schemas.microsoft.com/office/powerpoint/2010/main" val="419697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OKR - business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5BCE4-3BED-ED48-86ED-43D838FB3D24}"/>
              </a:ext>
            </a:extLst>
          </p:cNvPr>
          <p:cNvSpPr/>
          <p:nvPr/>
        </p:nvSpPr>
        <p:spPr bwMode="auto">
          <a:xfrm>
            <a:off x="838200" y="2286001"/>
            <a:ext cx="5252700" cy="415883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0ED8F-C74B-904E-9281-63A43A8E7A9B}"/>
              </a:ext>
            </a:extLst>
          </p:cNvPr>
          <p:cNvSpPr/>
          <p:nvPr/>
        </p:nvSpPr>
        <p:spPr bwMode="auto">
          <a:xfrm>
            <a:off x="838200" y="4900189"/>
            <a:ext cx="5252700" cy="124958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5A87C-8ED7-F442-A73F-627F51C1D559}"/>
              </a:ext>
            </a:extLst>
          </p:cNvPr>
          <p:cNvSpPr txBox="1"/>
          <p:nvPr/>
        </p:nvSpPr>
        <p:spPr>
          <a:xfrm>
            <a:off x="838200" y="1979712"/>
            <a:ext cx="197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F93DE-2510-DD4C-863B-6B1CD928A1AA}"/>
              </a:ext>
            </a:extLst>
          </p:cNvPr>
          <p:cNvSpPr txBox="1"/>
          <p:nvPr/>
        </p:nvSpPr>
        <p:spPr>
          <a:xfrm>
            <a:off x="838200" y="4570698"/>
            <a:ext cx="2177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Root Cause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E471-DFF8-0F43-AD66-1BFFA9645B3F}"/>
              </a:ext>
            </a:extLst>
          </p:cNvPr>
          <p:cNvSpPr/>
          <p:nvPr/>
        </p:nvSpPr>
        <p:spPr bwMode="auto">
          <a:xfrm>
            <a:off x="838200" y="3202200"/>
            <a:ext cx="5252700" cy="1222837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0A6D-883A-2A4E-BE72-E6E9D2AD80FB}"/>
              </a:ext>
            </a:extLst>
          </p:cNvPr>
          <p:cNvSpPr txBox="1"/>
          <p:nvPr/>
        </p:nvSpPr>
        <p:spPr>
          <a:xfrm>
            <a:off x="838199" y="2884847"/>
            <a:ext cx="106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C2914-EF30-164E-889E-68BADE05E8B4}"/>
              </a:ext>
            </a:extLst>
          </p:cNvPr>
          <p:cNvSpPr txBox="1"/>
          <p:nvPr/>
        </p:nvSpPr>
        <p:spPr>
          <a:xfrm>
            <a:off x="2083182" y="4967477"/>
            <a:ext cx="24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838200" y="1505770"/>
            <a:ext cx="5252700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03532-773F-2840-B222-A3CA39B760BE}"/>
              </a:ext>
            </a:extLst>
          </p:cNvPr>
          <p:cNvSpPr/>
          <p:nvPr/>
        </p:nvSpPr>
        <p:spPr bwMode="auto">
          <a:xfrm>
            <a:off x="6280922" y="1505769"/>
            <a:ext cx="5072878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67B03-6202-0247-9E79-53FB255F693D}"/>
              </a:ext>
            </a:extLst>
          </p:cNvPr>
          <p:cNvSpPr/>
          <p:nvPr/>
        </p:nvSpPr>
        <p:spPr bwMode="auto">
          <a:xfrm>
            <a:off x="6280922" y="3214337"/>
            <a:ext cx="5072878" cy="78917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C179C-233F-2644-8BEE-6C03B560CD0C}"/>
              </a:ext>
            </a:extLst>
          </p:cNvPr>
          <p:cNvSpPr txBox="1"/>
          <p:nvPr/>
        </p:nvSpPr>
        <p:spPr>
          <a:xfrm>
            <a:off x="6280921" y="2897714"/>
            <a:ext cx="284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Countermeasures &amp; Contingency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5F915-295D-AC4A-9F5E-1F9D66DB7328}"/>
              </a:ext>
            </a:extLst>
          </p:cNvPr>
          <p:cNvSpPr txBox="1"/>
          <p:nvPr/>
        </p:nvSpPr>
        <p:spPr>
          <a:xfrm>
            <a:off x="6280922" y="1162932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Result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EAB46-0D04-B54C-B602-098B8AEDDE65}"/>
              </a:ext>
            </a:extLst>
          </p:cNvPr>
          <p:cNvSpPr txBox="1"/>
          <p:nvPr/>
        </p:nvSpPr>
        <p:spPr>
          <a:xfrm>
            <a:off x="838200" y="119799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D005CC-AB10-E242-9A86-D670F77E5E2E}"/>
              </a:ext>
            </a:extLst>
          </p:cNvPr>
          <p:cNvSpPr txBox="1"/>
          <p:nvPr/>
        </p:nvSpPr>
        <p:spPr>
          <a:xfrm>
            <a:off x="865284" y="3254280"/>
            <a:ext cx="3337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6DBDE0-A24D-034A-B1C0-6B61E6302FC1}"/>
              </a:ext>
            </a:extLst>
          </p:cNvPr>
          <p:cNvSpPr/>
          <p:nvPr/>
        </p:nvSpPr>
        <p:spPr bwMode="auto">
          <a:xfrm>
            <a:off x="6280922" y="2302900"/>
            <a:ext cx="5072878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10EA9-4BED-D641-B51C-8BC1B3FF8372}"/>
              </a:ext>
            </a:extLst>
          </p:cNvPr>
          <p:cNvSpPr txBox="1"/>
          <p:nvPr/>
        </p:nvSpPr>
        <p:spPr>
          <a:xfrm>
            <a:off x="6280922" y="1960063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E63D5E-E714-2F46-B5FA-E03CCF090891}"/>
              </a:ext>
            </a:extLst>
          </p:cNvPr>
          <p:cNvSpPr txBox="1"/>
          <p:nvPr/>
        </p:nvSpPr>
        <p:spPr>
          <a:xfrm>
            <a:off x="6280921" y="4329477"/>
            <a:ext cx="360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ROI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91DDAD-D097-F844-94AD-EDDEFBAFE409}"/>
              </a:ext>
            </a:extLst>
          </p:cNvPr>
          <p:cNvSpPr/>
          <p:nvPr/>
        </p:nvSpPr>
        <p:spPr bwMode="auto">
          <a:xfrm>
            <a:off x="6280921" y="4641280"/>
            <a:ext cx="5072878" cy="59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E4711-1AB2-1A49-AEB8-DD5F78F6111C}"/>
              </a:ext>
            </a:extLst>
          </p:cNvPr>
          <p:cNvSpPr txBox="1"/>
          <p:nvPr/>
        </p:nvSpPr>
        <p:spPr>
          <a:xfrm>
            <a:off x="6320530" y="4681734"/>
            <a:ext cx="980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C70158-ED15-4940-B076-2020AF5D702E}"/>
              </a:ext>
            </a:extLst>
          </p:cNvPr>
          <p:cNvSpPr txBox="1"/>
          <p:nvPr/>
        </p:nvSpPr>
        <p:spPr>
          <a:xfrm>
            <a:off x="8303389" y="4667033"/>
            <a:ext cx="155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EE9047-960E-FC4C-906C-526CBE2547F1}"/>
              </a:ext>
            </a:extLst>
          </p:cNvPr>
          <p:cNvSpPr txBox="1"/>
          <p:nvPr/>
        </p:nvSpPr>
        <p:spPr>
          <a:xfrm>
            <a:off x="10139012" y="4690478"/>
            <a:ext cx="1260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5CC7AA-5402-3F48-9174-E924BD358D88}"/>
              </a:ext>
            </a:extLst>
          </p:cNvPr>
          <p:cNvSpPr/>
          <p:nvPr/>
        </p:nvSpPr>
        <p:spPr>
          <a:xfrm>
            <a:off x="6383530" y="4944227"/>
            <a:ext cx="1150028" cy="213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67264E-8EFA-3A46-B227-3D0DA8D808B3}"/>
              </a:ext>
            </a:extLst>
          </p:cNvPr>
          <p:cNvSpPr/>
          <p:nvPr/>
        </p:nvSpPr>
        <p:spPr>
          <a:xfrm>
            <a:off x="8303391" y="4915152"/>
            <a:ext cx="1410782" cy="255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FDBFC0-13EF-D049-AAF6-C147586080B5}"/>
              </a:ext>
            </a:extLst>
          </p:cNvPr>
          <p:cNvSpPr/>
          <p:nvPr/>
        </p:nvSpPr>
        <p:spPr>
          <a:xfrm>
            <a:off x="10228242" y="4952160"/>
            <a:ext cx="905621" cy="242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31B057-58BA-A74D-879C-E914C274437E}"/>
              </a:ext>
            </a:extLst>
          </p:cNvPr>
          <p:cNvSpPr txBox="1"/>
          <p:nvPr/>
        </p:nvSpPr>
        <p:spPr>
          <a:xfrm>
            <a:off x="6294803" y="5321801"/>
            <a:ext cx="332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ROI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05DE9E-0414-2149-8B61-4444743A1FB7}"/>
              </a:ext>
            </a:extLst>
          </p:cNvPr>
          <p:cNvSpPr/>
          <p:nvPr/>
        </p:nvSpPr>
        <p:spPr bwMode="auto">
          <a:xfrm>
            <a:off x="6294803" y="5582804"/>
            <a:ext cx="5072878" cy="59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FAD4C-B959-754E-A74B-3D03E0FEB5AB}"/>
              </a:ext>
            </a:extLst>
          </p:cNvPr>
          <p:cNvSpPr txBox="1"/>
          <p:nvPr/>
        </p:nvSpPr>
        <p:spPr>
          <a:xfrm>
            <a:off x="6294753" y="5618912"/>
            <a:ext cx="120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2FF550-E51F-D440-B43F-DC6E867DEB9E}"/>
              </a:ext>
            </a:extLst>
          </p:cNvPr>
          <p:cNvSpPr txBox="1"/>
          <p:nvPr/>
        </p:nvSpPr>
        <p:spPr>
          <a:xfrm>
            <a:off x="8314582" y="5612131"/>
            <a:ext cx="1722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Scale Economies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DC80A0-9F2A-8341-9229-16AB52B3B91E}"/>
              </a:ext>
            </a:extLst>
          </p:cNvPr>
          <p:cNvSpPr txBox="1"/>
          <p:nvPr/>
        </p:nvSpPr>
        <p:spPr>
          <a:xfrm>
            <a:off x="9676695" y="5618912"/>
            <a:ext cx="1786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Scope Economies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29EAA7-3B20-A247-A9C4-C1EFA73E5F37}"/>
              </a:ext>
            </a:extLst>
          </p:cNvPr>
          <p:cNvSpPr/>
          <p:nvPr/>
        </p:nvSpPr>
        <p:spPr>
          <a:xfrm>
            <a:off x="6366761" y="5867032"/>
            <a:ext cx="944702" cy="255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29894D-FB49-8940-946D-D1C8823E7177}"/>
              </a:ext>
            </a:extLst>
          </p:cNvPr>
          <p:cNvSpPr/>
          <p:nvPr/>
        </p:nvSpPr>
        <p:spPr>
          <a:xfrm>
            <a:off x="8424507" y="5860250"/>
            <a:ext cx="1272531" cy="255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F4CF4D-5576-E543-A349-CDB6FAEAFD0F}"/>
              </a:ext>
            </a:extLst>
          </p:cNvPr>
          <p:cNvSpPr/>
          <p:nvPr/>
        </p:nvSpPr>
        <p:spPr>
          <a:xfrm>
            <a:off x="9774573" y="5867033"/>
            <a:ext cx="1391519" cy="242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66BF00-AAE2-1946-AF74-469ED6123A9B}"/>
              </a:ext>
            </a:extLst>
          </p:cNvPr>
          <p:cNvSpPr txBox="1"/>
          <p:nvPr/>
        </p:nvSpPr>
        <p:spPr>
          <a:xfrm>
            <a:off x="7302900" y="5618912"/>
            <a:ext cx="78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7955B9-C3AE-7740-B773-7E379E3CAED0}"/>
              </a:ext>
            </a:extLst>
          </p:cNvPr>
          <p:cNvSpPr/>
          <p:nvPr/>
        </p:nvSpPr>
        <p:spPr>
          <a:xfrm>
            <a:off x="7432580" y="5867032"/>
            <a:ext cx="870809" cy="255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1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OKR - feature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5BCE4-3BED-ED48-86ED-43D838FB3D24}"/>
              </a:ext>
            </a:extLst>
          </p:cNvPr>
          <p:cNvSpPr/>
          <p:nvPr/>
        </p:nvSpPr>
        <p:spPr bwMode="auto">
          <a:xfrm>
            <a:off x="838200" y="2286001"/>
            <a:ext cx="5252700" cy="415883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0ED8F-C74B-904E-9281-63A43A8E7A9B}"/>
              </a:ext>
            </a:extLst>
          </p:cNvPr>
          <p:cNvSpPr/>
          <p:nvPr/>
        </p:nvSpPr>
        <p:spPr bwMode="auto">
          <a:xfrm>
            <a:off x="838200" y="4999511"/>
            <a:ext cx="5252700" cy="1150257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5A87C-8ED7-F442-A73F-627F51C1D559}"/>
              </a:ext>
            </a:extLst>
          </p:cNvPr>
          <p:cNvSpPr txBox="1"/>
          <p:nvPr/>
        </p:nvSpPr>
        <p:spPr>
          <a:xfrm>
            <a:off x="838200" y="1979712"/>
            <a:ext cx="197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F93DE-2510-DD4C-863B-6B1CD928A1AA}"/>
              </a:ext>
            </a:extLst>
          </p:cNvPr>
          <p:cNvSpPr txBox="1"/>
          <p:nvPr/>
        </p:nvSpPr>
        <p:spPr>
          <a:xfrm>
            <a:off x="838200" y="4700829"/>
            <a:ext cx="2177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Root Cause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E471-DFF8-0F43-AD66-1BFFA9645B3F}"/>
              </a:ext>
            </a:extLst>
          </p:cNvPr>
          <p:cNvSpPr/>
          <p:nvPr/>
        </p:nvSpPr>
        <p:spPr bwMode="auto">
          <a:xfrm>
            <a:off x="838200" y="3202200"/>
            <a:ext cx="5252700" cy="1417127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0A6D-883A-2A4E-BE72-E6E9D2AD80FB}"/>
              </a:ext>
            </a:extLst>
          </p:cNvPr>
          <p:cNvSpPr txBox="1"/>
          <p:nvPr/>
        </p:nvSpPr>
        <p:spPr>
          <a:xfrm>
            <a:off x="838199" y="2884847"/>
            <a:ext cx="106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C2914-EF30-164E-889E-68BADE05E8B4}"/>
              </a:ext>
            </a:extLst>
          </p:cNvPr>
          <p:cNvSpPr txBox="1"/>
          <p:nvPr/>
        </p:nvSpPr>
        <p:spPr>
          <a:xfrm>
            <a:off x="2083182" y="4967477"/>
            <a:ext cx="24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838200" y="1505770"/>
            <a:ext cx="5252700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03532-773F-2840-B222-A3CA39B760BE}"/>
              </a:ext>
            </a:extLst>
          </p:cNvPr>
          <p:cNvSpPr/>
          <p:nvPr/>
        </p:nvSpPr>
        <p:spPr bwMode="auto">
          <a:xfrm>
            <a:off x="6280922" y="1505769"/>
            <a:ext cx="5072878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67B03-6202-0247-9E79-53FB255F693D}"/>
              </a:ext>
            </a:extLst>
          </p:cNvPr>
          <p:cNvSpPr/>
          <p:nvPr/>
        </p:nvSpPr>
        <p:spPr bwMode="auto">
          <a:xfrm>
            <a:off x="6294804" y="5304312"/>
            <a:ext cx="5072878" cy="78917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C179C-233F-2644-8BEE-6C03B560CD0C}"/>
              </a:ext>
            </a:extLst>
          </p:cNvPr>
          <p:cNvSpPr txBox="1"/>
          <p:nvPr/>
        </p:nvSpPr>
        <p:spPr>
          <a:xfrm>
            <a:off x="6294803" y="4987689"/>
            <a:ext cx="2849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Countermeasures &amp; Contingency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5F915-295D-AC4A-9F5E-1F9D66DB7328}"/>
              </a:ext>
            </a:extLst>
          </p:cNvPr>
          <p:cNvSpPr txBox="1"/>
          <p:nvPr/>
        </p:nvSpPr>
        <p:spPr>
          <a:xfrm>
            <a:off x="6280922" y="1162932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Result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EAB46-0D04-B54C-B602-098B8AEDDE65}"/>
              </a:ext>
            </a:extLst>
          </p:cNvPr>
          <p:cNvSpPr txBox="1"/>
          <p:nvPr/>
        </p:nvSpPr>
        <p:spPr>
          <a:xfrm>
            <a:off x="838200" y="119799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D005CC-AB10-E242-9A86-D670F77E5E2E}"/>
              </a:ext>
            </a:extLst>
          </p:cNvPr>
          <p:cNvSpPr txBox="1"/>
          <p:nvPr/>
        </p:nvSpPr>
        <p:spPr>
          <a:xfrm>
            <a:off x="865284" y="3254280"/>
            <a:ext cx="3145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6DBDE0-A24D-034A-B1C0-6B61E6302FC1}"/>
              </a:ext>
            </a:extLst>
          </p:cNvPr>
          <p:cNvSpPr/>
          <p:nvPr/>
        </p:nvSpPr>
        <p:spPr bwMode="auto">
          <a:xfrm>
            <a:off x="6280922" y="2302900"/>
            <a:ext cx="5072878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10EA9-4BED-D641-B51C-8BC1B3FF8372}"/>
              </a:ext>
            </a:extLst>
          </p:cNvPr>
          <p:cNvSpPr txBox="1"/>
          <p:nvPr/>
        </p:nvSpPr>
        <p:spPr>
          <a:xfrm>
            <a:off x="6280922" y="1960063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E63D5E-E714-2F46-B5FA-E03CCF090891}"/>
              </a:ext>
            </a:extLst>
          </p:cNvPr>
          <p:cNvSpPr txBox="1"/>
          <p:nvPr/>
        </p:nvSpPr>
        <p:spPr>
          <a:xfrm>
            <a:off x="6280922" y="2832566"/>
            <a:ext cx="360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ROI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91DDAD-D097-F844-94AD-EDDEFBAFE409}"/>
              </a:ext>
            </a:extLst>
          </p:cNvPr>
          <p:cNvSpPr/>
          <p:nvPr/>
        </p:nvSpPr>
        <p:spPr bwMode="auto">
          <a:xfrm>
            <a:off x="6280922" y="3144369"/>
            <a:ext cx="5072878" cy="59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E4711-1AB2-1A49-AEB8-DD5F78F6111C}"/>
              </a:ext>
            </a:extLst>
          </p:cNvPr>
          <p:cNvSpPr txBox="1"/>
          <p:nvPr/>
        </p:nvSpPr>
        <p:spPr>
          <a:xfrm>
            <a:off x="6320531" y="3184823"/>
            <a:ext cx="980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C70158-ED15-4940-B076-2020AF5D702E}"/>
              </a:ext>
            </a:extLst>
          </p:cNvPr>
          <p:cNvSpPr txBox="1"/>
          <p:nvPr/>
        </p:nvSpPr>
        <p:spPr>
          <a:xfrm>
            <a:off x="8303390" y="3170122"/>
            <a:ext cx="155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EE9047-960E-FC4C-906C-526CBE2547F1}"/>
              </a:ext>
            </a:extLst>
          </p:cNvPr>
          <p:cNvSpPr txBox="1"/>
          <p:nvPr/>
        </p:nvSpPr>
        <p:spPr>
          <a:xfrm>
            <a:off x="10139013" y="3193567"/>
            <a:ext cx="1260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5CC7AA-5402-3F48-9174-E924BD358D88}"/>
              </a:ext>
            </a:extLst>
          </p:cNvPr>
          <p:cNvSpPr/>
          <p:nvPr/>
        </p:nvSpPr>
        <p:spPr>
          <a:xfrm>
            <a:off x="6383531" y="3447316"/>
            <a:ext cx="1150028" cy="213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67264E-8EFA-3A46-B227-3D0DA8D808B3}"/>
              </a:ext>
            </a:extLst>
          </p:cNvPr>
          <p:cNvSpPr/>
          <p:nvPr/>
        </p:nvSpPr>
        <p:spPr>
          <a:xfrm>
            <a:off x="8303392" y="3418241"/>
            <a:ext cx="1410782" cy="255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FDBFC0-13EF-D049-AAF6-C147586080B5}"/>
              </a:ext>
            </a:extLst>
          </p:cNvPr>
          <p:cNvSpPr/>
          <p:nvPr/>
        </p:nvSpPr>
        <p:spPr>
          <a:xfrm>
            <a:off x="10228243" y="3455249"/>
            <a:ext cx="905621" cy="242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31B057-58BA-A74D-879C-E914C274437E}"/>
              </a:ext>
            </a:extLst>
          </p:cNvPr>
          <p:cNvSpPr txBox="1"/>
          <p:nvPr/>
        </p:nvSpPr>
        <p:spPr>
          <a:xfrm>
            <a:off x="6294804" y="3824890"/>
            <a:ext cx="332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ROI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05DE9E-0414-2149-8B61-4444743A1FB7}"/>
              </a:ext>
            </a:extLst>
          </p:cNvPr>
          <p:cNvSpPr/>
          <p:nvPr/>
        </p:nvSpPr>
        <p:spPr bwMode="auto">
          <a:xfrm>
            <a:off x="6294804" y="4085893"/>
            <a:ext cx="5072878" cy="59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FAD4C-B959-754E-A74B-3D03E0FEB5AB}"/>
              </a:ext>
            </a:extLst>
          </p:cNvPr>
          <p:cNvSpPr txBox="1"/>
          <p:nvPr/>
        </p:nvSpPr>
        <p:spPr>
          <a:xfrm>
            <a:off x="6294754" y="4122001"/>
            <a:ext cx="120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2FF550-E51F-D440-B43F-DC6E867DEB9E}"/>
              </a:ext>
            </a:extLst>
          </p:cNvPr>
          <p:cNvSpPr txBox="1"/>
          <p:nvPr/>
        </p:nvSpPr>
        <p:spPr>
          <a:xfrm>
            <a:off x="8314583" y="4115220"/>
            <a:ext cx="1722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Scale Economies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DC80A0-9F2A-8341-9229-16AB52B3B91E}"/>
              </a:ext>
            </a:extLst>
          </p:cNvPr>
          <p:cNvSpPr txBox="1"/>
          <p:nvPr/>
        </p:nvSpPr>
        <p:spPr>
          <a:xfrm>
            <a:off x="9676696" y="4122001"/>
            <a:ext cx="1786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Scope Economies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29EAA7-3B20-A247-A9C4-C1EFA73E5F37}"/>
              </a:ext>
            </a:extLst>
          </p:cNvPr>
          <p:cNvSpPr/>
          <p:nvPr/>
        </p:nvSpPr>
        <p:spPr>
          <a:xfrm>
            <a:off x="6366762" y="4370121"/>
            <a:ext cx="944702" cy="255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29894D-FB49-8940-946D-D1C8823E7177}"/>
              </a:ext>
            </a:extLst>
          </p:cNvPr>
          <p:cNvSpPr/>
          <p:nvPr/>
        </p:nvSpPr>
        <p:spPr>
          <a:xfrm>
            <a:off x="8424508" y="4363339"/>
            <a:ext cx="1272531" cy="255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F4CF4D-5576-E543-A349-CDB6FAEAFD0F}"/>
              </a:ext>
            </a:extLst>
          </p:cNvPr>
          <p:cNvSpPr/>
          <p:nvPr/>
        </p:nvSpPr>
        <p:spPr>
          <a:xfrm>
            <a:off x="9774574" y="4370122"/>
            <a:ext cx="1391519" cy="242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66BF00-AAE2-1946-AF74-469ED6123A9B}"/>
              </a:ext>
            </a:extLst>
          </p:cNvPr>
          <p:cNvSpPr txBox="1"/>
          <p:nvPr/>
        </p:nvSpPr>
        <p:spPr>
          <a:xfrm>
            <a:off x="7302901" y="4122001"/>
            <a:ext cx="78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77955B9-C3AE-7740-B773-7E379E3CAED0}"/>
              </a:ext>
            </a:extLst>
          </p:cNvPr>
          <p:cNvSpPr/>
          <p:nvPr/>
        </p:nvSpPr>
        <p:spPr>
          <a:xfrm>
            <a:off x="7432581" y="4370121"/>
            <a:ext cx="870809" cy="255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0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Risk Matrix – V2FU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0ED8F-C74B-904E-9281-63A43A8E7A9B}"/>
              </a:ext>
            </a:extLst>
          </p:cNvPr>
          <p:cNvSpPr/>
          <p:nvPr/>
        </p:nvSpPr>
        <p:spPr bwMode="auto">
          <a:xfrm>
            <a:off x="885449" y="4549853"/>
            <a:ext cx="5040000" cy="15840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C2914-EF30-164E-889E-68BADE05E8B4}"/>
              </a:ext>
            </a:extLst>
          </p:cNvPr>
          <p:cNvSpPr txBox="1"/>
          <p:nvPr/>
        </p:nvSpPr>
        <p:spPr>
          <a:xfrm>
            <a:off x="2083182" y="4967477"/>
            <a:ext cx="24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895768" y="1776499"/>
            <a:ext cx="5040000" cy="15840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C179C-233F-2644-8BEE-6C03B560CD0C}"/>
              </a:ext>
            </a:extLst>
          </p:cNvPr>
          <p:cNvSpPr txBox="1"/>
          <p:nvPr/>
        </p:nvSpPr>
        <p:spPr>
          <a:xfrm>
            <a:off x="6266553" y="1123534"/>
            <a:ext cx="50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usability risk 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(whether users can figure out how to use it)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354BE-9710-3241-87F8-3A128F737546}"/>
              </a:ext>
            </a:extLst>
          </p:cNvPr>
          <p:cNvSpPr/>
          <p:nvPr/>
        </p:nvSpPr>
        <p:spPr>
          <a:xfrm>
            <a:off x="855427" y="1118288"/>
            <a:ext cx="5164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 risk</a:t>
            </a:r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(whether customers will buy it or users will choose to use it)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0E690B-403A-4844-A692-5841A8EFF9B3}"/>
              </a:ext>
            </a:extLst>
          </p:cNvPr>
          <p:cNvSpPr/>
          <p:nvPr/>
        </p:nvSpPr>
        <p:spPr>
          <a:xfrm>
            <a:off x="855427" y="3705078"/>
            <a:ext cx="50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feasibility risk</a:t>
            </a:r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(whether our engineers can build what we need </a:t>
            </a:r>
          </a:p>
          <a:p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time, skills and technology we have)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C8C57-8980-0548-BBA4-ED1A358D4A3B}"/>
              </a:ext>
            </a:extLst>
          </p:cNvPr>
          <p:cNvSpPr/>
          <p:nvPr/>
        </p:nvSpPr>
        <p:spPr bwMode="auto">
          <a:xfrm>
            <a:off x="6303481" y="4549853"/>
            <a:ext cx="5040000" cy="15840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34165C-EA36-404F-AF22-28D7451A5777}"/>
              </a:ext>
            </a:extLst>
          </p:cNvPr>
          <p:cNvSpPr/>
          <p:nvPr/>
        </p:nvSpPr>
        <p:spPr bwMode="auto">
          <a:xfrm>
            <a:off x="6313800" y="1776499"/>
            <a:ext cx="5040000" cy="15840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340260-844A-9640-A7F6-9A08F9BA98E1}"/>
              </a:ext>
            </a:extLst>
          </p:cNvPr>
          <p:cNvSpPr/>
          <p:nvPr/>
        </p:nvSpPr>
        <p:spPr>
          <a:xfrm>
            <a:off x="6233674" y="37416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business viability risk</a:t>
            </a:r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(whether this solution also works for the </a:t>
            </a:r>
          </a:p>
          <a:p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 aspects of our business)</a:t>
            </a:r>
          </a:p>
        </p:txBody>
      </p:sp>
    </p:spTree>
    <p:extLst>
      <p:ext uri="{BB962C8B-B14F-4D97-AF65-F5344CB8AC3E}">
        <p14:creationId xmlns:p14="http://schemas.microsoft.com/office/powerpoint/2010/main" val="160163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Risk Matrix - RAID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0ED8F-C74B-904E-9281-63A43A8E7A9B}"/>
              </a:ext>
            </a:extLst>
          </p:cNvPr>
          <p:cNvSpPr/>
          <p:nvPr/>
        </p:nvSpPr>
        <p:spPr bwMode="auto">
          <a:xfrm>
            <a:off x="885449" y="4283242"/>
            <a:ext cx="5040000" cy="185061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C2914-EF30-164E-889E-68BADE05E8B4}"/>
              </a:ext>
            </a:extLst>
          </p:cNvPr>
          <p:cNvSpPr txBox="1"/>
          <p:nvPr/>
        </p:nvSpPr>
        <p:spPr>
          <a:xfrm>
            <a:off x="2083182" y="4967477"/>
            <a:ext cx="24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895768" y="1776499"/>
            <a:ext cx="5040000" cy="15840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C179C-233F-2644-8BEE-6C03B560CD0C}"/>
              </a:ext>
            </a:extLst>
          </p:cNvPr>
          <p:cNvSpPr txBox="1"/>
          <p:nvPr/>
        </p:nvSpPr>
        <p:spPr>
          <a:xfrm>
            <a:off x="6266553" y="1123534"/>
            <a:ext cx="50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354BE-9710-3241-87F8-3A128F737546}"/>
              </a:ext>
            </a:extLst>
          </p:cNvPr>
          <p:cNvSpPr/>
          <p:nvPr/>
        </p:nvSpPr>
        <p:spPr>
          <a:xfrm>
            <a:off x="855427" y="1118288"/>
            <a:ext cx="5164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GB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0E690B-403A-4844-A692-5841A8EFF9B3}"/>
              </a:ext>
            </a:extLst>
          </p:cNvPr>
          <p:cNvSpPr/>
          <p:nvPr/>
        </p:nvSpPr>
        <p:spPr>
          <a:xfrm>
            <a:off x="855427" y="3705078"/>
            <a:ext cx="50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en-GB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C8C57-8980-0548-BBA4-ED1A358D4A3B}"/>
              </a:ext>
            </a:extLst>
          </p:cNvPr>
          <p:cNvSpPr/>
          <p:nvPr/>
        </p:nvSpPr>
        <p:spPr bwMode="auto">
          <a:xfrm>
            <a:off x="6303481" y="4283242"/>
            <a:ext cx="5040000" cy="185061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34165C-EA36-404F-AF22-28D7451A5777}"/>
              </a:ext>
            </a:extLst>
          </p:cNvPr>
          <p:cNvSpPr/>
          <p:nvPr/>
        </p:nvSpPr>
        <p:spPr bwMode="auto">
          <a:xfrm>
            <a:off x="6313800" y="1776499"/>
            <a:ext cx="5040000" cy="1584000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340260-844A-9640-A7F6-9A08F9BA98E1}"/>
              </a:ext>
            </a:extLst>
          </p:cNvPr>
          <p:cNvSpPr/>
          <p:nvPr/>
        </p:nvSpPr>
        <p:spPr>
          <a:xfrm>
            <a:off x="6233674" y="374163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389655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Risk Matrix - ROAM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0ED8F-C74B-904E-9281-63A43A8E7A9B}"/>
              </a:ext>
            </a:extLst>
          </p:cNvPr>
          <p:cNvSpPr/>
          <p:nvPr/>
        </p:nvSpPr>
        <p:spPr bwMode="auto">
          <a:xfrm>
            <a:off x="885449" y="4283242"/>
            <a:ext cx="5040000" cy="185061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C2914-EF30-164E-889E-68BADE05E8B4}"/>
              </a:ext>
            </a:extLst>
          </p:cNvPr>
          <p:cNvSpPr txBox="1"/>
          <p:nvPr/>
        </p:nvSpPr>
        <p:spPr>
          <a:xfrm>
            <a:off x="2083182" y="4967477"/>
            <a:ext cx="240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917502" y="1558336"/>
            <a:ext cx="5040000" cy="185061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C179C-233F-2644-8BEE-6C03B560CD0C}"/>
              </a:ext>
            </a:extLst>
          </p:cNvPr>
          <p:cNvSpPr txBox="1"/>
          <p:nvPr/>
        </p:nvSpPr>
        <p:spPr>
          <a:xfrm>
            <a:off x="6266553" y="1123534"/>
            <a:ext cx="50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354BE-9710-3241-87F8-3A128F737546}"/>
              </a:ext>
            </a:extLst>
          </p:cNvPr>
          <p:cNvSpPr/>
          <p:nvPr/>
        </p:nvSpPr>
        <p:spPr>
          <a:xfrm>
            <a:off x="855427" y="1118288"/>
            <a:ext cx="5164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GB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0E690B-403A-4844-A692-5841A8EFF9B3}"/>
              </a:ext>
            </a:extLst>
          </p:cNvPr>
          <p:cNvSpPr/>
          <p:nvPr/>
        </p:nvSpPr>
        <p:spPr>
          <a:xfrm>
            <a:off x="855427" y="3705078"/>
            <a:ext cx="50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GB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6C8C57-8980-0548-BBA4-ED1A358D4A3B}"/>
              </a:ext>
            </a:extLst>
          </p:cNvPr>
          <p:cNvSpPr/>
          <p:nvPr/>
        </p:nvSpPr>
        <p:spPr bwMode="auto">
          <a:xfrm>
            <a:off x="6303481" y="4283242"/>
            <a:ext cx="5040000" cy="185061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34165C-EA36-404F-AF22-28D7451A5777}"/>
              </a:ext>
            </a:extLst>
          </p:cNvPr>
          <p:cNvSpPr/>
          <p:nvPr/>
        </p:nvSpPr>
        <p:spPr bwMode="auto">
          <a:xfrm>
            <a:off x="6313800" y="1558336"/>
            <a:ext cx="5040000" cy="1802163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340260-844A-9640-A7F6-9A08F9BA98E1}"/>
              </a:ext>
            </a:extLst>
          </p:cNvPr>
          <p:cNvSpPr/>
          <p:nvPr/>
        </p:nvSpPr>
        <p:spPr>
          <a:xfrm>
            <a:off x="6233674" y="374163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en-GB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5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AC81-BAA5-504E-A721-5A4E211B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OKR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0175-EC2A-9348-BDD7-F531C650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/>
          <a:lstStyle/>
          <a:p>
            <a:r>
              <a:rPr lang="en-GB" dirty="0"/>
              <a:t>Business</a:t>
            </a:r>
          </a:p>
          <a:p>
            <a:endParaRPr lang="en-GB" dirty="0"/>
          </a:p>
          <a:p>
            <a:r>
              <a:rPr lang="en-GB" dirty="0"/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361579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C49B-0C17-0941-8E8E-22E9E2EB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2206"/>
          </a:xfrm>
          <a:noFill/>
        </p:spPr>
        <p:txBody>
          <a:bodyPr/>
          <a:lstStyle/>
          <a:p>
            <a:r>
              <a:rPr lang="en-GB" dirty="0"/>
              <a:t>Use Case Success Story 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0FCA1A7-84B0-F844-870C-BAD0B3F170AD}"/>
              </a:ext>
            </a:extLst>
          </p:cNvPr>
          <p:cNvSpPr/>
          <p:nvPr/>
        </p:nvSpPr>
        <p:spPr>
          <a:xfrm>
            <a:off x="855785" y="1276816"/>
            <a:ext cx="3343510" cy="2152185"/>
          </a:xfrm>
          <a:prstGeom prst="triangl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14CCC87-B149-EB41-92A2-8D1A0DF141A1}"/>
              </a:ext>
            </a:extLst>
          </p:cNvPr>
          <p:cNvSpPr/>
          <p:nvPr/>
        </p:nvSpPr>
        <p:spPr>
          <a:xfrm>
            <a:off x="4511527" y="1276816"/>
            <a:ext cx="3343510" cy="2152185"/>
          </a:xfrm>
          <a:prstGeom prst="triangl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67C68851-AF13-9B44-9F92-3B2E9DDC23FD}"/>
              </a:ext>
            </a:extLst>
          </p:cNvPr>
          <p:cNvSpPr/>
          <p:nvPr/>
        </p:nvSpPr>
        <p:spPr>
          <a:xfrm>
            <a:off x="8167269" y="1276816"/>
            <a:ext cx="3343510" cy="2152185"/>
          </a:xfrm>
          <a:prstGeom prst="triangl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677E2-BC76-F348-90D9-81C1B7A82FC6}"/>
              </a:ext>
            </a:extLst>
          </p:cNvPr>
          <p:cNvSpPr/>
          <p:nvPr/>
        </p:nvSpPr>
        <p:spPr>
          <a:xfrm>
            <a:off x="855785" y="3429001"/>
            <a:ext cx="3343510" cy="25384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Problem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Checklists and Appreciative Inquiry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Define the problem that the client has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Define the loss in words and numbers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EE1A53-CBEB-DA48-B2E0-9CF57735A1CB}"/>
              </a:ext>
            </a:extLst>
          </p:cNvPr>
          <p:cNvSpPr/>
          <p:nvPr/>
        </p:nvSpPr>
        <p:spPr>
          <a:xfrm>
            <a:off x="8167269" y="3429000"/>
            <a:ext cx="3343510" cy="25384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Transformation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There is always resistance followed by rebuke - Use climate </a:t>
            </a:r>
            <a:r>
              <a:rPr lang="en-GB" sz="1400" dirty="0">
                <a:solidFill>
                  <a:prstClr val="black"/>
                </a:solidFill>
              </a:rPr>
              <a:t>to call 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Top Cover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Present a lean scene. Ask for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Run the intervention – allow time to embed (6 – 8 weeks)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08F1C-36C2-B447-B700-19FBB6E2B5A7}"/>
              </a:ext>
            </a:extLst>
          </p:cNvPr>
          <p:cNvSpPr/>
          <p:nvPr/>
        </p:nvSpPr>
        <p:spPr>
          <a:xfrm>
            <a:off x="4517102" y="3432718"/>
            <a:ext cx="3343510" cy="25384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Journey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4 Ds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Denial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Distraction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Doubt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Intervene </a:t>
            </a:r>
            <a:r>
              <a:rPr lang="en-GB" sz="1400" dirty="0">
                <a:solidFill>
                  <a:prstClr val="black"/>
                </a:solidFill>
              </a:rPr>
              <a:t>using Climate.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Design a solution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9AEF72-B07A-5540-B3FD-3E26123C6C50}"/>
              </a:ext>
            </a:extLst>
          </p:cNvPr>
          <p:cNvCxnSpPr>
            <a:cxnSpLocks/>
          </p:cNvCxnSpPr>
          <p:nvPr/>
        </p:nvCxnSpPr>
        <p:spPr>
          <a:xfrm>
            <a:off x="517773" y="2860895"/>
            <a:ext cx="74308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D47F7B-4321-264E-9B00-ECC2F83F0C51}"/>
              </a:ext>
            </a:extLst>
          </p:cNvPr>
          <p:cNvSpPr txBox="1"/>
          <p:nvPr/>
        </p:nvSpPr>
        <p:spPr>
          <a:xfrm>
            <a:off x="414050" y="260938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Conflict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A7461D-288D-4340-ADD6-A8DFB1D06AA5}"/>
              </a:ext>
            </a:extLst>
          </p:cNvPr>
          <p:cNvSpPr txBox="1"/>
          <p:nvPr/>
        </p:nvSpPr>
        <p:spPr>
          <a:xfrm>
            <a:off x="1804349" y="122121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0093F-7E79-EA4D-BCE9-C78A038FA57C}"/>
              </a:ext>
            </a:extLst>
          </p:cNvPr>
          <p:cNvSpPr txBox="1"/>
          <p:nvPr/>
        </p:nvSpPr>
        <p:spPr>
          <a:xfrm>
            <a:off x="4537307" y="2609380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EC5D01-BE1E-4141-96A2-C2A02B613FA2}"/>
              </a:ext>
            </a:extLst>
          </p:cNvPr>
          <p:cNvSpPr/>
          <p:nvPr/>
        </p:nvSpPr>
        <p:spPr>
          <a:xfrm>
            <a:off x="5197924" y="2009963"/>
            <a:ext cx="453970" cy="477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45D7A-B3D4-9A41-8A2E-5715CF1E6899}"/>
              </a:ext>
            </a:extLst>
          </p:cNvPr>
          <p:cNvSpPr txBox="1"/>
          <p:nvPr/>
        </p:nvSpPr>
        <p:spPr>
          <a:xfrm>
            <a:off x="5356635" y="127985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Insight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E8146C-E72F-BA4E-A6F1-2F9B878C8A5A}"/>
              </a:ext>
            </a:extLst>
          </p:cNvPr>
          <p:cNvSpPr txBox="1"/>
          <p:nvPr/>
        </p:nvSpPr>
        <p:spPr>
          <a:xfrm>
            <a:off x="8690537" y="2876271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Resistance &amp; Rebuke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6F0D7-E199-B346-BB6D-C89F0353CDA1}"/>
              </a:ext>
            </a:extLst>
          </p:cNvPr>
          <p:cNvSpPr txBox="1"/>
          <p:nvPr/>
        </p:nvSpPr>
        <p:spPr>
          <a:xfrm>
            <a:off x="9301856" y="2149598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 small wins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881355-F15A-F94E-BA46-09450FDDC73C}"/>
              </a:ext>
            </a:extLst>
          </p:cNvPr>
          <p:cNvSpPr txBox="1"/>
          <p:nvPr/>
        </p:nvSpPr>
        <p:spPr>
          <a:xfrm>
            <a:off x="10129480" y="14766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Result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43B0A6-C61D-3948-8CF1-9F3E63A2E99C}"/>
              </a:ext>
            </a:extLst>
          </p:cNvPr>
          <p:cNvCxnSpPr>
            <a:cxnSpLocks/>
          </p:cNvCxnSpPr>
          <p:nvPr/>
        </p:nvCxnSpPr>
        <p:spPr>
          <a:xfrm>
            <a:off x="1908908" y="1468140"/>
            <a:ext cx="4345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EFDF00-E692-BD4B-89CC-AE3F9BD050A8}"/>
              </a:ext>
            </a:extLst>
          </p:cNvPr>
          <p:cNvCxnSpPr>
            <a:cxnSpLocks/>
          </p:cNvCxnSpPr>
          <p:nvPr/>
        </p:nvCxnSpPr>
        <p:spPr>
          <a:xfrm>
            <a:off x="4614575" y="2873094"/>
            <a:ext cx="3458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5F58B8-9DF4-B242-B890-8703D8AE7903}"/>
              </a:ext>
            </a:extLst>
          </p:cNvPr>
          <p:cNvCxnSpPr>
            <a:cxnSpLocks/>
          </p:cNvCxnSpPr>
          <p:nvPr/>
        </p:nvCxnSpPr>
        <p:spPr>
          <a:xfrm>
            <a:off x="5424909" y="1543457"/>
            <a:ext cx="5385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0C098C-9F2C-5549-BFCA-EC2D931E45D8}"/>
              </a:ext>
            </a:extLst>
          </p:cNvPr>
          <p:cNvCxnSpPr>
            <a:cxnSpLocks/>
          </p:cNvCxnSpPr>
          <p:nvPr/>
        </p:nvCxnSpPr>
        <p:spPr>
          <a:xfrm>
            <a:off x="8385597" y="3145629"/>
            <a:ext cx="190533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C8A25B-1285-B245-920A-52EAE1E55C36}"/>
              </a:ext>
            </a:extLst>
          </p:cNvPr>
          <p:cNvCxnSpPr>
            <a:cxnSpLocks/>
          </p:cNvCxnSpPr>
          <p:nvPr/>
        </p:nvCxnSpPr>
        <p:spPr>
          <a:xfrm>
            <a:off x="8742708" y="2441910"/>
            <a:ext cx="15482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E32DAB-366C-794B-A484-7A3197E32341}"/>
              </a:ext>
            </a:extLst>
          </p:cNvPr>
          <p:cNvCxnSpPr>
            <a:cxnSpLocks/>
          </p:cNvCxnSpPr>
          <p:nvPr/>
        </p:nvCxnSpPr>
        <p:spPr>
          <a:xfrm>
            <a:off x="8864980" y="2253442"/>
            <a:ext cx="3458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B42985-924F-C843-8A34-5CAB8C0A3550}"/>
              </a:ext>
            </a:extLst>
          </p:cNvPr>
          <p:cNvCxnSpPr>
            <a:cxnSpLocks/>
          </p:cNvCxnSpPr>
          <p:nvPr/>
        </p:nvCxnSpPr>
        <p:spPr>
          <a:xfrm>
            <a:off x="9011730" y="2064974"/>
            <a:ext cx="3458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61DBEA-0800-E14A-81F9-5A132DC17C5B}"/>
              </a:ext>
            </a:extLst>
          </p:cNvPr>
          <p:cNvCxnSpPr>
            <a:cxnSpLocks/>
          </p:cNvCxnSpPr>
          <p:nvPr/>
        </p:nvCxnSpPr>
        <p:spPr>
          <a:xfrm>
            <a:off x="10220413" y="1784446"/>
            <a:ext cx="63677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4DC7B776-F83A-864B-9CAE-2C9DDD16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61" y="1945078"/>
            <a:ext cx="714496" cy="607168"/>
          </a:xfrm>
          <a:prstGeom prst="rect">
            <a:avLst/>
          </a:prstGeom>
        </p:spPr>
      </p:pic>
      <p:pic>
        <p:nvPicPr>
          <p:cNvPr id="34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72D9B3AD-3EB3-2143-AE50-90AA2DB2F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52471"/>
              </p:ext>
            </p:extLst>
          </p:nvPr>
        </p:nvGraphicFramePr>
        <p:xfrm>
          <a:off x="838200" y="779515"/>
          <a:ext cx="10515600" cy="57203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24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Value Stream Blueprint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9537559"/>
                  </a:ext>
                </a:extLst>
              </a:tr>
              <a:tr h="3550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Discovery and Learning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Commercialisation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512">
                <a:tc>
                  <a:txBody>
                    <a:bodyPr/>
                    <a:lstStyle/>
                    <a:p>
                      <a:r>
                        <a:rPr lang="en-GB" dirty="0"/>
                        <a:t>Internal Renewal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/>
                        <a:t>Research &amp; Development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/>
                        <a:t>Work</a:t>
                      </a:r>
                      <a:r>
                        <a:rPr lang="en-GB" sz="1400" baseline="0" dirty="0"/>
                        <a:t> force development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/>
                        <a:t>Organisational Capital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Intellectual Property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/>
                        <a:t>Patents, trademarks &amp; copyrights</a:t>
                      </a:r>
                    </a:p>
                    <a:p>
                      <a:r>
                        <a:rPr lang="en-GB" sz="1400" b="0" dirty="0"/>
                        <a:t>Know-how and know-who</a:t>
                      </a:r>
                    </a:p>
                    <a:p>
                      <a:r>
                        <a:rPr lang="en-GB" sz="1400" b="0" dirty="0"/>
                        <a:t>Licensing Agreements</a:t>
                      </a:r>
                    </a:p>
                    <a:p>
                      <a:r>
                        <a:rPr lang="en-GB" sz="1400" b="0" dirty="0"/>
                        <a:t>Coded know-how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Customers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b="0" dirty="0"/>
                        <a:t>Brand Values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dirty="0"/>
                        <a:t>Customer churn &amp; value</a:t>
                      </a:r>
                    </a:p>
                    <a:p>
                      <a:r>
                        <a:rPr lang="en-GB" sz="1400" b="0" dirty="0"/>
                        <a:t>Online sales </a:t>
                      </a:r>
                    </a:p>
                    <a:p>
                      <a:r>
                        <a:rPr lang="en-GB" sz="1400" b="0" dirty="0"/>
                        <a:t>Consultancy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415">
                <a:tc>
                  <a:txBody>
                    <a:bodyPr/>
                    <a:lstStyle/>
                    <a:p>
                      <a:r>
                        <a:rPr lang="en-GB" dirty="0"/>
                        <a:t>Acquired</a:t>
                      </a:r>
                      <a:r>
                        <a:rPr lang="en-GB" baseline="0" dirty="0"/>
                        <a:t> capabilities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/>
                        <a:t>Technology purchase/lease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/>
                        <a:t>Spill over utilisation Capital Expenditure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Technological Feasibility</a:t>
                      </a:r>
                    </a:p>
                    <a:p>
                      <a:r>
                        <a:rPr lang="en-GB" sz="1400" b="0" baseline="0" dirty="0"/>
                        <a:t>Pilots and MVPs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b="0" baseline="0" dirty="0"/>
                        <a:t>First Mover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b="0" baseline="0" dirty="0"/>
                        <a:t>Best Mover 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Performance</a:t>
                      </a:r>
                    </a:p>
                    <a:p>
                      <a:r>
                        <a:rPr lang="en-GB" sz="1400" b="0" dirty="0"/>
                        <a:t>Revenue, earnings &amp; market share</a:t>
                      </a:r>
                    </a:p>
                    <a:p>
                      <a:r>
                        <a:rPr lang="en-GB" sz="1400" b="0" dirty="0"/>
                        <a:t>Innovation revenues</a:t>
                      </a:r>
                    </a:p>
                    <a:p>
                      <a:r>
                        <a:rPr lang="en-GB" sz="1400" b="0" dirty="0"/>
                        <a:t>Collaborate with initial customers to improve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512">
                <a:tc>
                  <a:txBody>
                    <a:bodyPr/>
                    <a:lstStyle/>
                    <a:p>
                      <a:r>
                        <a:rPr lang="en-GB" dirty="0"/>
                        <a:t>Networking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/>
                        <a:t>R&amp;D alliances &amp; Joint</a:t>
                      </a:r>
                      <a:r>
                        <a:rPr lang="en-GB" sz="1400" b="0" baseline="0" dirty="0"/>
                        <a:t> Ventures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baseline="0" dirty="0"/>
                        <a:t>Supplier &amp; customer integration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/>
                        <a:t>Communities of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Internet (of things?)</a:t>
                      </a:r>
                    </a:p>
                    <a:p>
                      <a:r>
                        <a:rPr lang="en-GB" sz="1400" dirty="0"/>
                        <a:t>Traffic analysis</a:t>
                      </a:r>
                    </a:p>
                    <a:p>
                      <a:r>
                        <a:rPr lang="en-GB" sz="1400" dirty="0"/>
                        <a:t>Online purchases</a:t>
                      </a:r>
                    </a:p>
                    <a:p>
                      <a:r>
                        <a:rPr lang="en-GB" sz="1400" dirty="0"/>
                        <a:t>Internet alliances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b="0" dirty="0"/>
                        <a:t>Always on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Growth Prospects</a:t>
                      </a:r>
                    </a:p>
                    <a:p>
                      <a:r>
                        <a:rPr lang="en-GB" sz="1400" dirty="0"/>
                        <a:t>Product pipeline dates</a:t>
                      </a:r>
                    </a:p>
                    <a:p>
                      <a:r>
                        <a:rPr lang="en-GB" sz="1400" b="0" dirty="0"/>
                        <a:t>Expected efficiency</a:t>
                      </a:r>
                      <a:r>
                        <a:rPr lang="en-GB" sz="1400" b="0" baseline="0" dirty="0"/>
                        <a:t> savings</a:t>
                      </a:r>
                    </a:p>
                    <a:p>
                      <a:r>
                        <a:rPr lang="en-GB" sz="1400" baseline="0" dirty="0"/>
                        <a:t>Planned initiatives</a:t>
                      </a:r>
                    </a:p>
                    <a:p>
                      <a:r>
                        <a:rPr lang="en-GB" sz="1400" b="0" baseline="0" dirty="0"/>
                        <a:t>Break-even and cash-burn rates 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43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rgbClr val="C00000"/>
                          </a:solidFill>
                        </a:rPr>
                        <a:t>Cost/Invest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$€¥£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89209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$€¥£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48773"/>
                  </a:ext>
                </a:extLst>
              </a:tr>
              <a:tr h="275538"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$€¥£/T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7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6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E05E-F5E4-284D-B705-EDCBE8BD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Contents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3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4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5" name="Oval 5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C0ACDC11-E02A-8840-A8C2-E530FF675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Minimal Bureaucracy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Lean Scenes &gt; Experiments, Hypotheses, OKRs, PRB, Steering committee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Business Cases</a:t>
            </a:r>
          </a:p>
          <a:p>
            <a:pPr lvl="1"/>
            <a:r>
              <a:rPr lang="en-GB" sz="1050" dirty="0">
                <a:solidFill>
                  <a:schemeClr val="bg1"/>
                </a:solidFill>
              </a:rPr>
              <a:t>A4# - SMART</a:t>
            </a:r>
          </a:p>
          <a:p>
            <a:pPr lvl="1"/>
            <a:r>
              <a:rPr lang="en-GB" sz="1050" dirty="0">
                <a:solidFill>
                  <a:schemeClr val="bg1"/>
                </a:solidFill>
              </a:rPr>
              <a:t>A4# - INVEST</a:t>
            </a:r>
          </a:p>
          <a:p>
            <a:pPr lvl="1"/>
            <a:r>
              <a:rPr lang="en-GB" sz="1050" dirty="0">
                <a:solidFill>
                  <a:schemeClr val="bg1"/>
                </a:solidFill>
              </a:rPr>
              <a:t>OKR + ROI 2 ways</a:t>
            </a:r>
          </a:p>
          <a:p>
            <a:pPr lvl="1"/>
            <a:r>
              <a:rPr lang="en-GB" sz="1050" dirty="0">
                <a:solidFill>
                  <a:schemeClr val="bg1"/>
                </a:solidFill>
              </a:rPr>
              <a:t>Opportunity Assessment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Benefits: words and numbers </a:t>
            </a:r>
          </a:p>
          <a:p>
            <a:pPr lvl="1"/>
            <a:r>
              <a:rPr lang="en-GB" sz="1050" dirty="0">
                <a:solidFill>
                  <a:schemeClr val="bg1"/>
                </a:solidFill>
              </a:rPr>
              <a:t>Value Chain Blueprint</a:t>
            </a:r>
          </a:p>
          <a:p>
            <a:pPr lvl="1"/>
            <a:r>
              <a:rPr lang="en-GB" sz="1050" dirty="0">
                <a:solidFill>
                  <a:schemeClr val="bg1"/>
                </a:solidFill>
              </a:rPr>
              <a:t>G+ strategic framework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Risk Matrices: RAID, SVPG, ROAM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Workshop templates and design</a:t>
            </a:r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7" name="Freeform: Shape 5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945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6A2-687C-0A42-B0CF-E56AAB2F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83025"/>
              </p:ext>
            </p:extLst>
          </p:nvPr>
        </p:nvGraphicFramePr>
        <p:xfrm>
          <a:off x="838200" y="365125"/>
          <a:ext cx="10515599" cy="594429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1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Green+ </a:t>
                      </a:r>
                      <a:r>
                        <a:rPr lang="en-US" sz="3200" b="1">
                          <a:solidFill>
                            <a:schemeClr val="bg1"/>
                          </a:solidFill>
                        </a:rPr>
                        <a:t>Organising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Framework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G+ Organizing Framework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9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Green Initiatives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Automation</a:t>
                      </a:r>
                    </a:p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Scope </a:t>
                      </a:r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Economies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Economies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/>
                        <a:t>Achieving efficiency</a:t>
                      </a:r>
                    </a:p>
                    <a:p>
                      <a:r>
                        <a:rPr lang="en-US" sz="1600" b="1" u="none" strike="noStrike" kern="1200" baseline="0" dirty="0"/>
                        <a:t>in current operations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Government Credits?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Re-sell to others?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Develop and apply automation and that takes time to develop.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Trial by pilot</a:t>
                      </a:r>
                    </a:p>
                    <a:p>
                      <a:endParaRPr lang="en-US" sz="1400" u="none" strike="noStrike" kern="1200" baseline="0" dirty="0"/>
                    </a:p>
                    <a:p>
                      <a:r>
                        <a:rPr lang="en-US" sz="1400" u="none" strike="noStrike" kern="1200" baseline="0" dirty="0"/>
                        <a:t>Incorporate emergence to realize strategy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Sharing of investments and costs across products, markets and businesses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Managing</a:t>
                      </a:r>
                    </a:p>
                    <a:p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risks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baseline="0" dirty="0">
                          <a:solidFill>
                            <a:schemeClr val="tx1"/>
                          </a:solidFill>
                        </a:rPr>
                        <a:t>Corporate Social Responsibility to improve Net Promoter Score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Hedging options against unproven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innovation initiatives.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strike="noStrike" kern="1200" baseline="0" dirty="0">
                          <a:solidFill>
                            <a:schemeClr val="tx1"/>
                          </a:solidFill>
                        </a:rPr>
                        <a:t>Keep marketing and tech separate but complimentary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>
                          <a:solidFill>
                            <a:schemeClr val="tx1"/>
                          </a:solidFill>
                        </a:rPr>
                        <a:t>Portfolio diversification of risks </a:t>
                      </a:r>
                      <a:r>
                        <a:rPr lang="en-GB" sz="1400" u="none" strike="noStrike" kern="1200" baseline="0" dirty="0">
                          <a:solidFill>
                            <a:schemeClr val="tx1"/>
                          </a:solidFill>
                        </a:rPr>
                        <a:t>and creation of options and </a:t>
                      </a:r>
                      <a:r>
                        <a:rPr lang="en-US" sz="1400" u="none" strike="noStrike" kern="1200" baseline="0" dirty="0">
                          <a:solidFill>
                            <a:schemeClr val="tx1"/>
                          </a:solidFill>
                        </a:rPr>
                        <a:t>side-bets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/>
                        <a:t>Innovation, learning</a:t>
                      </a:r>
                    </a:p>
                    <a:p>
                      <a:r>
                        <a:rPr lang="en-US" sz="1600" b="1" u="none" strike="noStrike" kern="1200" baseline="0" dirty="0"/>
                        <a:t>and adaptation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Listen to the concerns of staff.</a:t>
                      </a:r>
                    </a:p>
                    <a:p>
                      <a:endParaRPr lang="en-US" sz="1400" u="none" strike="noStrike" kern="1200" baseline="0" dirty="0"/>
                    </a:p>
                    <a:p>
                      <a:r>
                        <a:rPr lang="en-US" sz="1400" u="none" strike="noStrike" kern="1200" baseline="0" dirty="0"/>
                        <a:t>Invite &amp; enable action from all staff</a:t>
                      </a:r>
                    </a:p>
                    <a:p>
                      <a:endParaRPr lang="en-US" sz="1400" dirty="0"/>
                    </a:p>
                    <a:p>
                      <a:endParaRPr lang="en-US" sz="1400" baseline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Idea time and support</a:t>
                      </a:r>
                      <a:r>
                        <a:rPr lang="en-US" sz="1400" baseline="0" dirty="0"/>
                        <a:t> will require climate changes.</a:t>
                      </a:r>
                    </a:p>
                    <a:p>
                      <a:endParaRPr lang="en-US" sz="1400" u="none" strike="noStrike" kern="1200" baseline="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Team level trials</a:t>
                      </a:r>
                    </a:p>
                    <a:p>
                      <a:endParaRPr lang="en-US" sz="1400" u="none" strike="noStrike" kern="1200" baseline="0" dirty="0"/>
                    </a:p>
                    <a:p>
                      <a:r>
                        <a:rPr lang="en-US" sz="1400" u="none" strike="noStrike" kern="1200" baseline="0" dirty="0"/>
                        <a:t>Review, critique at team, operations and strategic levels</a:t>
                      </a:r>
                    </a:p>
                    <a:p>
                      <a:endParaRPr lang="en-US" sz="1400" u="none" strike="noStrike" kern="1200" baseline="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/>
                        <a:t>Shared learning across</a:t>
                      </a:r>
                    </a:p>
                    <a:p>
                      <a:r>
                        <a:rPr lang="en-US" sz="1400" u="none" strike="noStrike" kern="1200" baseline="0" dirty="0"/>
                        <a:t>organisational components in</a:t>
                      </a:r>
                    </a:p>
                    <a:p>
                      <a:r>
                        <a:rPr lang="en-US" sz="1400" u="none" strike="noStrike" kern="1200" baseline="0" dirty="0"/>
                        <a:t>different products, markets or businesses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Invest(£k)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$€¥£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4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Cash position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$€¥£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1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$€¥£/T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61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23405-5C62-6649-B960-4A0E2122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+mj-lt"/>
                <a:cs typeface="+mj-cs"/>
              </a:rPr>
              <a:t>DASHBOARD IDEAS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498B205-8EA9-6648-9BC8-C74A0A129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891160"/>
            <a:ext cx="5154825" cy="289958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55E1DB7-335A-C548-B0F6-8F0D2D11A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97" y="2891160"/>
            <a:ext cx="5753793" cy="32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F8C1-12E7-9647-B11E-3A4F99A2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0150" cy="72185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OKR - business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5BCE4-3BED-ED48-86ED-43D838FB3D24}"/>
              </a:ext>
            </a:extLst>
          </p:cNvPr>
          <p:cNvSpPr/>
          <p:nvPr/>
        </p:nvSpPr>
        <p:spPr bwMode="auto">
          <a:xfrm>
            <a:off x="6280922" y="1510745"/>
            <a:ext cx="5252700" cy="415883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5A87C-8ED7-F442-A73F-627F51C1D559}"/>
              </a:ext>
            </a:extLst>
          </p:cNvPr>
          <p:cNvSpPr txBox="1"/>
          <p:nvPr/>
        </p:nvSpPr>
        <p:spPr>
          <a:xfrm>
            <a:off x="6280922" y="1204456"/>
            <a:ext cx="197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E471-DFF8-0F43-AD66-1BFFA9645B3F}"/>
              </a:ext>
            </a:extLst>
          </p:cNvPr>
          <p:cNvSpPr/>
          <p:nvPr/>
        </p:nvSpPr>
        <p:spPr bwMode="auto">
          <a:xfrm>
            <a:off x="838200" y="2505176"/>
            <a:ext cx="5252700" cy="1222837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0A6D-883A-2A4E-BE72-E6E9D2AD80FB}"/>
              </a:ext>
            </a:extLst>
          </p:cNvPr>
          <p:cNvSpPr txBox="1"/>
          <p:nvPr/>
        </p:nvSpPr>
        <p:spPr>
          <a:xfrm>
            <a:off x="838199" y="2187823"/>
            <a:ext cx="106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63575-A262-034D-A7DC-3A3F7EB77B8C}"/>
              </a:ext>
            </a:extLst>
          </p:cNvPr>
          <p:cNvSpPr/>
          <p:nvPr/>
        </p:nvSpPr>
        <p:spPr bwMode="auto">
          <a:xfrm>
            <a:off x="838200" y="1505770"/>
            <a:ext cx="5252700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03532-773F-2840-B222-A3CA39B760BE}"/>
              </a:ext>
            </a:extLst>
          </p:cNvPr>
          <p:cNvSpPr/>
          <p:nvPr/>
        </p:nvSpPr>
        <p:spPr bwMode="auto">
          <a:xfrm>
            <a:off x="6280922" y="2482446"/>
            <a:ext cx="5252700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5F915-295D-AC4A-9F5E-1F9D66DB7328}"/>
              </a:ext>
            </a:extLst>
          </p:cNvPr>
          <p:cNvSpPr txBox="1"/>
          <p:nvPr/>
        </p:nvSpPr>
        <p:spPr>
          <a:xfrm>
            <a:off x="6280922" y="2194246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Result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EAB46-0D04-B54C-B602-098B8AEDDE65}"/>
              </a:ext>
            </a:extLst>
          </p:cNvPr>
          <p:cNvSpPr txBox="1"/>
          <p:nvPr/>
        </p:nvSpPr>
        <p:spPr>
          <a:xfrm>
            <a:off x="838200" y="119799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D005CC-AB10-E242-9A86-D670F77E5E2E}"/>
              </a:ext>
            </a:extLst>
          </p:cNvPr>
          <p:cNvSpPr txBox="1"/>
          <p:nvPr/>
        </p:nvSpPr>
        <p:spPr>
          <a:xfrm>
            <a:off x="865284" y="2557256"/>
            <a:ext cx="3337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6DBDE0-A24D-034A-B1C0-6B61E6302FC1}"/>
              </a:ext>
            </a:extLst>
          </p:cNvPr>
          <p:cNvSpPr/>
          <p:nvPr/>
        </p:nvSpPr>
        <p:spPr bwMode="auto">
          <a:xfrm>
            <a:off x="6280922" y="3335308"/>
            <a:ext cx="5252700" cy="399231"/>
          </a:xfrm>
          <a:prstGeom prst="rect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10EA9-4BED-D641-B51C-8BC1B3FF8372}"/>
              </a:ext>
            </a:extLst>
          </p:cNvPr>
          <p:cNvSpPr txBox="1"/>
          <p:nvPr/>
        </p:nvSpPr>
        <p:spPr>
          <a:xfrm>
            <a:off x="6280922" y="3057841"/>
            <a:ext cx="460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D47E5-B226-C942-9662-D105BF457B59}"/>
              </a:ext>
            </a:extLst>
          </p:cNvPr>
          <p:cNvSpPr txBox="1"/>
          <p:nvPr/>
        </p:nvSpPr>
        <p:spPr>
          <a:xfrm>
            <a:off x="838199" y="4027060"/>
            <a:ext cx="9211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Cascading Key Results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							Risk	   	Progress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Objective			Key Result	Owner		C   U   F   B </a:t>
            </a:r>
          </a:p>
        </p:txBody>
      </p:sp>
    </p:spTree>
    <p:extLst>
      <p:ext uri="{BB962C8B-B14F-4D97-AF65-F5344CB8AC3E}">
        <p14:creationId xmlns:p14="http://schemas.microsoft.com/office/powerpoint/2010/main" val="199222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476A-88FB-1D4F-BAF0-7410C16E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97193"/>
          </a:xfrm>
        </p:spPr>
        <p:txBody>
          <a:bodyPr>
            <a:normAutofit/>
          </a:bodyPr>
          <a:lstStyle/>
          <a:p>
            <a:r>
              <a:rPr lang="en-GB" sz="2800" dirty="0"/>
              <a:t>Discovery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67B44-AB0B-DD47-B75F-CED02AF68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59784"/>
            <a:ext cx="5157787" cy="823912"/>
          </a:xfrm>
        </p:spPr>
        <p:txBody>
          <a:bodyPr/>
          <a:lstStyle/>
          <a:p>
            <a:r>
              <a:rPr lang="en-GB" dirty="0"/>
              <a:t>Opportunity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1C1A8-A7EB-8A40-8672-BFACC70A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918" y="1994087"/>
            <a:ext cx="5157787" cy="3684588"/>
          </a:xfrm>
        </p:spPr>
        <p:txBody>
          <a:bodyPr/>
          <a:lstStyle/>
          <a:p>
            <a:r>
              <a:rPr lang="en-GB" dirty="0"/>
              <a:t>Problem Statement</a:t>
            </a:r>
          </a:p>
          <a:p>
            <a:r>
              <a:rPr lang="en-GB" dirty="0"/>
              <a:t>Desk Research</a:t>
            </a:r>
          </a:p>
          <a:p>
            <a:r>
              <a:rPr lang="en-GB" dirty="0"/>
              <a:t>User Interviews</a:t>
            </a:r>
          </a:p>
          <a:p>
            <a:r>
              <a:rPr lang="en-GB" dirty="0"/>
              <a:t>Prototype</a:t>
            </a:r>
          </a:p>
          <a:p>
            <a:r>
              <a:rPr lang="en-GB" dirty="0"/>
              <a:t>User Testing</a:t>
            </a:r>
          </a:p>
          <a:p>
            <a:r>
              <a:rPr lang="en-GB" dirty="0"/>
              <a:t>Flesh out use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E0A225-6F0E-1C45-AF7E-DC9D6E1E8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959784"/>
            <a:ext cx="5183188" cy="823912"/>
          </a:xfrm>
        </p:spPr>
        <p:txBody>
          <a:bodyPr/>
          <a:lstStyle/>
          <a:p>
            <a:r>
              <a:rPr lang="en-GB" dirty="0"/>
              <a:t>Techniques and tools (neu </a:t>
            </a:r>
            <a:r>
              <a:rPr lang="en-GB" dirty="0" err="1"/>
              <a:t>bau</a:t>
            </a:r>
            <a:r>
              <a:rPr lang="en-GB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F4201-7AE1-484B-9F19-BAD4884DD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6330" y="1994087"/>
            <a:ext cx="5183188" cy="3684588"/>
          </a:xfrm>
        </p:spPr>
        <p:txBody>
          <a:bodyPr/>
          <a:lstStyle/>
          <a:p>
            <a:r>
              <a:rPr lang="en-GB" dirty="0"/>
              <a:t>Solo Collaboration</a:t>
            </a:r>
          </a:p>
          <a:p>
            <a:r>
              <a:rPr lang="en-GB" dirty="0"/>
              <a:t>Divergent/Convergent 3 ways</a:t>
            </a:r>
          </a:p>
          <a:p>
            <a:endParaRPr lang="en-GB" dirty="0"/>
          </a:p>
          <a:p>
            <a:r>
              <a:rPr lang="en-GB" dirty="0"/>
              <a:t>Lean scenes</a:t>
            </a:r>
          </a:p>
          <a:p>
            <a:r>
              <a:rPr lang="en-GB" dirty="0"/>
              <a:t>Value Blueprint &amp; G+</a:t>
            </a:r>
          </a:p>
        </p:txBody>
      </p:sp>
    </p:spTree>
    <p:extLst>
      <p:ext uri="{BB962C8B-B14F-4D97-AF65-F5344CB8AC3E}">
        <p14:creationId xmlns:p14="http://schemas.microsoft.com/office/powerpoint/2010/main" val="310900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C7E08F-57C1-954E-B4E3-93773C83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0C25C2-B6DA-8842-8AE9-049D877F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Planning</a:t>
            </a:r>
          </a:p>
          <a:p>
            <a:pPr lvl="1"/>
            <a:r>
              <a:rPr lang="en-GB" dirty="0"/>
              <a:t>Value Chain Blueprint</a:t>
            </a:r>
          </a:p>
          <a:p>
            <a:pPr lvl="1"/>
            <a:r>
              <a:rPr lang="en-GB" dirty="0"/>
              <a:t>G+</a:t>
            </a:r>
          </a:p>
          <a:p>
            <a:endParaRPr lang="en-GB" dirty="0"/>
          </a:p>
          <a:p>
            <a:r>
              <a:rPr lang="en-GB" dirty="0"/>
              <a:t>Monitor and Reporting - </a:t>
            </a:r>
            <a:r>
              <a:rPr lang="en-GB" dirty="0" err="1"/>
              <a:t>tbd</a:t>
            </a:r>
            <a:endParaRPr lang="en-GB" dirty="0"/>
          </a:p>
          <a:p>
            <a:pPr lvl="1"/>
            <a:r>
              <a:rPr lang="en-GB" dirty="0" err="1"/>
              <a:t>QfD</a:t>
            </a:r>
            <a:endParaRPr lang="en-GB" dirty="0"/>
          </a:p>
          <a:p>
            <a:pPr lvl="1"/>
            <a:r>
              <a:rPr lang="en-GB" dirty="0"/>
              <a:t>RAG(V)</a:t>
            </a:r>
          </a:p>
          <a:p>
            <a:pPr lvl="1"/>
            <a:endParaRPr lang="en-GB" dirty="0"/>
          </a:p>
          <a:p>
            <a:r>
              <a:rPr lang="en-GB" dirty="0"/>
              <a:t>Anything else?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48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F3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D7C7A-BE34-C448-9ECE-61EBAC95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Sizing and estimation</a:t>
            </a:r>
          </a:p>
        </p:txBody>
      </p:sp>
      <p:pic>
        <p:nvPicPr>
          <p:cNvPr id="5" name="Content Placeholder 4" descr="A picture containing baseball, player, device&#10;&#10;Description automatically generated">
            <a:extLst>
              <a:ext uri="{FF2B5EF4-FFF2-40B4-BE49-F238E27FC236}">
                <a16:creationId xmlns:a16="http://schemas.microsoft.com/office/drawing/2014/main" id="{9FC314F6-EDA2-8640-8575-E6379DE75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638" y="-42863"/>
            <a:ext cx="8567076" cy="4818980"/>
          </a:xfrm>
          <a:prstGeom prst="rect">
            <a:avLst/>
          </a:prstGeom>
        </p:spPr>
      </p:pic>
      <p:pic>
        <p:nvPicPr>
          <p:cNvPr id="16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A8C0597-2BFC-904A-812B-BAF6CD8B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413" y="373983"/>
            <a:ext cx="1010723" cy="9864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D6FD9AB-093E-6744-87E3-CAFEF202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497" y="4906415"/>
            <a:ext cx="2416336" cy="1592283"/>
          </a:xfrm>
          <a:prstGeom prst="rect">
            <a:avLst/>
          </a:prstGeom>
        </p:spPr>
      </p:pic>
      <p:pic>
        <p:nvPicPr>
          <p:cNvPr id="11" name="Picture 10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D4B2E823-FBDF-C747-AABA-0DCE4D1EA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96" y="4906415"/>
            <a:ext cx="2416336" cy="1590237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9659B0D1-3CB3-574A-8354-54FE296AE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495" y="4906415"/>
            <a:ext cx="2827088" cy="15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uhaus Building Dessau — The Wood House">
            <a:extLst>
              <a:ext uri="{FF2B5EF4-FFF2-40B4-BE49-F238E27FC236}">
                <a16:creationId xmlns:a16="http://schemas.microsoft.com/office/drawing/2014/main" id="{BAC56C22-AAF9-754C-8F64-206DC57E1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6" b="863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66EE7-D9A4-5443-A118-C1F12F8D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Firm follows form follows function</a:t>
            </a:r>
          </a:p>
        </p:txBody>
      </p:sp>
      <p:cxnSp>
        <p:nvCxnSpPr>
          <p:cNvPr id="1038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AF0-01A8-7D43-A01A-B9C1396B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100" b="1" dirty="0">
                <a:solidFill>
                  <a:schemeClr val="tx2"/>
                </a:solidFill>
              </a:rPr>
              <a:t>Apply Bauhaus mentality to bureaucracy</a:t>
            </a:r>
          </a:p>
          <a:p>
            <a:endParaRPr lang="en-GB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100" dirty="0">
                <a:solidFill>
                  <a:schemeClr val="tx2"/>
                </a:solidFill>
              </a:rPr>
              <a:t>Minimal. Creative. Collaborative</a:t>
            </a:r>
          </a:p>
          <a:p>
            <a:pPr marL="457200" lvl="1" indent="0">
              <a:buNone/>
            </a:pPr>
            <a:r>
              <a:rPr lang="en-GB" sz="1100" dirty="0">
                <a:solidFill>
                  <a:schemeClr val="tx2"/>
                </a:solidFill>
              </a:rPr>
              <a:t>Workshop before paperwork</a:t>
            </a:r>
          </a:p>
          <a:p>
            <a:pPr marL="0" indent="0">
              <a:buNone/>
            </a:pPr>
            <a:endParaRPr lang="en-GB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100" dirty="0">
                <a:solidFill>
                  <a:schemeClr val="tx2"/>
                </a:solidFill>
              </a:rPr>
              <a:t>Efficient. Risk reduction. Learning</a:t>
            </a:r>
          </a:p>
          <a:p>
            <a:pPr marL="457200" lvl="1" indent="0">
              <a:buNone/>
            </a:pPr>
            <a:r>
              <a:rPr lang="en-GB" sz="1100" dirty="0">
                <a:solidFill>
                  <a:schemeClr val="tx2"/>
                </a:solidFill>
              </a:rPr>
              <a:t>Easy to understand at all levels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100" b="1" dirty="0">
                <a:solidFill>
                  <a:schemeClr val="accent2"/>
                </a:solidFill>
              </a:rPr>
              <a:t>Functional and timely</a:t>
            </a:r>
          </a:p>
          <a:p>
            <a:pPr marL="457200" lvl="1" indent="0">
              <a:buNone/>
            </a:pPr>
            <a:r>
              <a:rPr lang="en-GB" sz="1100" b="1" dirty="0">
                <a:solidFill>
                  <a:schemeClr val="accent2"/>
                </a:solidFill>
              </a:rPr>
              <a:t>Lightweight governance</a:t>
            </a:r>
          </a:p>
        </p:txBody>
      </p:sp>
    </p:spTree>
    <p:extLst>
      <p:ext uri="{BB962C8B-B14F-4D97-AF65-F5344CB8AC3E}">
        <p14:creationId xmlns:p14="http://schemas.microsoft.com/office/powerpoint/2010/main" val="22393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ECF017-4E8F-494A-ABD5-0F828C49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Workshop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Designs</a:t>
            </a:r>
            <a:endParaRPr lang="en-GB" sz="27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3A4C0-C951-4D4F-AACD-10282D2BAA58}"/>
              </a:ext>
            </a:extLst>
          </p:cNvPr>
          <p:cNvSpPr txBox="1"/>
          <p:nvPr/>
        </p:nvSpPr>
        <p:spPr>
          <a:xfrm>
            <a:off x="4309461" y="875797"/>
            <a:ext cx="11190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Agenda</a:t>
            </a:r>
          </a:p>
          <a:p>
            <a:endParaRPr lang="en-GB" sz="1600" dirty="0"/>
          </a:p>
          <a:p>
            <a:r>
              <a:rPr lang="en-GB" sz="1600" dirty="0"/>
              <a:t>Subject </a:t>
            </a:r>
          </a:p>
          <a:p>
            <a:r>
              <a:rPr lang="en-GB" sz="1600" dirty="0"/>
              <a:t>Place</a:t>
            </a:r>
          </a:p>
          <a:p>
            <a:r>
              <a:rPr lang="en-GB" sz="1600" dirty="0"/>
              <a:t>Date Time</a:t>
            </a:r>
          </a:p>
          <a:p>
            <a:r>
              <a:rPr lang="en-GB" sz="1600" dirty="0"/>
              <a:t>Attendees</a:t>
            </a:r>
          </a:p>
          <a:p>
            <a:endParaRPr lang="en-GB" sz="1600" dirty="0"/>
          </a:p>
          <a:p>
            <a:r>
              <a:rPr lang="en-GB" sz="1600" dirty="0"/>
              <a:t>Organiser</a:t>
            </a:r>
          </a:p>
          <a:p>
            <a:r>
              <a:rPr lang="en-GB" sz="1600" dirty="0"/>
              <a:t>Facilitator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69E2FB-49CB-9240-B661-4B6CD1DD2D55}"/>
              </a:ext>
            </a:extLst>
          </p:cNvPr>
          <p:cNvSpPr txBox="1"/>
          <p:nvPr/>
        </p:nvSpPr>
        <p:spPr>
          <a:xfrm>
            <a:off x="5935016" y="3049490"/>
            <a:ext cx="1851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Output Actions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What, Who, When</a:t>
            </a:r>
          </a:p>
          <a:p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pic>
        <p:nvPicPr>
          <p:cNvPr id="13" name="Picture 12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77FBB31C-6407-4349-B41B-13F049CF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348" y="2056000"/>
            <a:ext cx="1889262" cy="716047"/>
          </a:xfrm>
          <a:prstGeom prst="rect">
            <a:avLst/>
          </a:prstGeom>
        </p:spPr>
      </p:pic>
      <p:pic>
        <p:nvPicPr>
          <p:cNvPr id="17" name="Picture 16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EE241D6E-E6B0-A843-B406-23474AF2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928" y="2339321"/>
            <a:ext cx="1015287" cy="384803"/>
          </a:xfrm>
          <a:prstGeom prst="rect">
            <a:avLst/>
          </a:prstGeom>
        </p:spPr>
      </p:pic>
      <p:pic>
        <p:nvPicPr>
          <p:cNvPr id="18" name="Picture 17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4D7A6B98-6034-2345-8EB4-76CFA2DF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761" y="2339321"/>
            <a:ext cx="1015287" cy="3848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8812B9-E4EE-0C42-9960-0CFC1FB4DEF4}"/>
              </a:ext>
            </a:extLst>
          </p:cNvPr>
          <p:cNvSpPr txBox="1"/>
          <p:nvPr/>
        </p:nvSpPr>
        <p:spPr>
          <a:xfrm>
            <a:off x="8677270" y="3049490"/>
            <a:ext cx="19098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Reflected Actions</a:t>
            </a:r>
          </a:p>
          <a:p>
            <a:endParaRPr lang="en-GB" sz="1600" dirty="0"/>
          </a:p>
          <a:p>
            <a:r>
              <a:rPr lang="en-GB" sz="1600" dirty="0"/>
              <a:t>What, Who, When</a:t>
            </a:r>
          </a:p>
          <a:p>
            <a:endParaRPr lang="en-GB" sz="1600" dirty="0"/>
          </a:p>
          <a:p>
            <a:r>
              <a:rPr lang="en-GB" sz="1600" dirty="0"/>
              <a:t>1</a:t>
            </a:r>
          </a:p>
          <a:p>
            <a:r>
              <a:rPr lang="en-GB" sz="1600" dirty="0"/>
              <a:t>2</a:t>
            </a:r>
          </a:p>
          <a:p>
            <a:r>
              <a:rPr lang="en-GB" sz="1600" dirty="0"/>
              <a:t>3</a:t>
            </a:r>
          </a:p>
          <a:p>
            <a:r>
              <a:rPr lang="en-GB" sz="1600" dirty="0"/>
              <a:t>4</a:t>
            </a:r>
          </a:p>
          <a:p>
            <a:r>
              <a:rPr lang="en-GB" sz="1600" dirty="0"/>
              <a:t>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58EAE-2479-DA4E-87D1-17836A2D1E2B}"/>
              </a:ext>
            </a:extLst>
          </p:cNvPr>
          <p:cNvCxnSpPr>
            <a:cxnSpLocks/>
          </p:cNvCxnSpPr>
          <p:nvPr/>
        </p:nvCxnSpPr>
        <p:spPr>
          <a:xfrm>
            <a:off x="8241491" y="1557395"/>
            <a:ext cx="26880" cy="37353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A group of people in a swimming pool&#10;&#10;Description automatically generated with low confidence">
            <a:extLst>
              <a:ext uri="{FF2B5EF4-FFF2-40B4-BE49-F238E27FC236}">
                <a16:creationId xmlns:a16="http://schemas.microsoft.com/office/drawing/2014/main" id="{4679323B-2CB5-8749-9ACE-407463A6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316" y="3602354"/>
            <a:ext cx="1176733" cy="16923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99F390-CD08-A748-B15D-754A2121866A}"/>
              </a:ext>
            </a:extLst>
          </p:cNvPr>
          <p:cNvSpPr txBox="1"/>
          <p:nvPr/>
        </p:nvSpPr>
        <p:spPr>
          <a:xfrm>
            <a:off x="8668784" y="1494206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Essential reflection</a:t>
            </a:r>
          </a:p>
          <a:p>
            <a:r>
              <a:rPr lang="en-GB" sz="1600" dirty="0"/>
              <a:t>personal and/or corporate 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5644088C-88BB-FE43-B25E-A696A368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65" y="3364746"/>
            <a:ext cx="2125325" cy="212532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0DE902-2017-6D43-B509-EF5F16DA9496}"/>
              </a:ext>
            </a:extLst>
          </p:cNvPr>
          <p:cNvCxnSpPr>
            <a:cxnSpLocks/>
          </p:cNvCxnSpPr>
          <p:nvPr/>
        </p:nvCxnSpPr>
        <p:spPr>
          <a:xfrm>
            <a:off x="8400126" y="1557395"/>
            <a:ext cx="26880" cy="37353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F704F2-7203-DE49-AAE8-160003A126EC}"/>
              </a:ext>
            </a:extLst>
          </p:cNvPr>
          <p:cNvSpPr txBox="1"/>
          <p:nvPr/>
        </p:nvSpPr>
        <p:spPr>
          <a:xfrm>
            <a:off x="5903560" y="1500186"/>
            <a:ext cx="1937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Creative Template</a:t>
            </a:r>
          </a:p>
        </p:txBody>
      </p:sp>
    </p:spTree>
    <p:extLst>
      <p:ext uri="{BB962C8B-B14F-4D97-AF65-F5344CB8AC3E}">
        <p14:creationId xmlns:p14="http://schemas.microsoft.com/office/powerpoint/2010/main" val="304143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Lean Scene Template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667001"/>
            <a:ext cx="10515599" cy="101666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dirty="0"/>
              <a:t>TEAM</a:t>
            </a:r>
          </a:p>
          <a:p>
            <a:endParaRPr lang="en-GB" b="1" dirty="0"/>
          </a:p>
          <a:p>
            <a:r>
              <a:rPr lang="en-GB" dirty="0"/>
              <a:t>It is likely that an initiative will be piloted by one team. Show their benefits.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3898754"/>
            <a:ext cx="10515599" cy="104598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dirty="0"/>
              <a:t>OPERATIONS</a:t>
            </a:r>
          </a:p>
          <a:p>
            <a:endParaRPr lang="en-GB" b="1" dirty="0"/>
          </a:p>
          <a:p>
            <a:r>
              <a:rPr lang="en-GB" dirty="0"/>
              <a:t>State the benefits in: learning, implementation and commercialisation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9" y="5148813"/>
            <a:ext cx="10515599" cy="1046688"/>
          </a:xfrm>
          <a:prstGeom prst="rect">
            <a:avLst/>
          </a:prstGeom>
          <a:noFill/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dirty="0"/>
              <a:t>STRATEGY</a:t>
            </a:r>
          </a:p>
          <a:p>
            <a:endParaRPr lang="en-GB" b="1" dirty="0"/>
          </a:p>
          <a:p>
            <a:r>
              <a:rPr lang="en-GB" dirty="0"/>
              <a:t>State the benefits in: automation, national differences using economies of scope and scale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1417639"/>
            <a:ext cx="10515599" cy="10166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dirty="0"/>
              <a:t>Set the Scene</a:t>
            </a:r>
          </a:p>
          <a:p>
            <a:endParaRPr lang="en-GB" b="1" dirty="0"/>
          </a:p>
          <a:p>
            <a:r>
              <a:rPr lang="en-GB" dirty="0"/>
              <a:t>Present a very succinct elevator pitch. 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447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A4# Process Improvement Template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2286001"/>
            <a:ext cx="5161195" cy="4158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00189"/>
            <a:ext cx="5126599" cy="12495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80922" y="1505770"/>
            <a:ext cx="5072878" cy="7370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280921" y="2619550"/>
            <a:ext cx="5072877" cy="5713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98192" y="3593774"/>
            <a:ext cx="5055606" cy="464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38200" y="3202200"/>
            <a:ext cx="5160244" cy="12228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9001" y="4967477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00" dirty="0"/>
          </a:p>
          <a:p>
            <a:endParaRPr lang="en-GB" sz="11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838200" y="1505770"/>
            <a:ext cx="5161195" cy="3992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280918" y="4470641"/>
            <a:ext cx="5055605" cy="59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929" y="4496590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2141" y="4496590"/>
            <a:ext cx="1188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Implementation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1700" y="4496590"/>
            <a:ext cx="967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Commercial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3528" y="4773589"/>
            <a:ext cx="914400" cy="213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81068" y="4773589"/>
            <a:ext cx="1121728" cy="213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 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3557" y="4768728"/>
            <a:ext cx="876037" cy="213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312074" y="5556443"/>
            <a:ext cx="5041722" cy="5961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2025" y="5592552"/>
            <a:ext cx="930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Automation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87966" y="5583446"/>
            <a:ext cx="1218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Scale Economies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84040" y="5576998"/>
            <a:ext cx="1271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Scope Economies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4033" y="5843716"/>
            <a:ext cx="858375" cy="252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7" name="Rectangle 36"/>
          <p:cNvSpPr/>
          <p:nvPr/>
        </p:nvSpPr>
        <p:spPr>
          <a:xfrm>
            <a:off x="8691380" y="5853997"/>
            <a:ext cx="1169934" cy="24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8" name="Rectangle 37"/>
          <p:cNvSpPr/>
          <p:nvPr/>
        </p:nvSpPr>
        <p:spPr>
          <a:xfrm>
            <a:off x="10098973" y="5843270"/>
            <a:ext cx="1205760" cy="253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425" y="5592552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Globalisation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86626" y="5843270"/>
            <a:ext cx="912479" cy="266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1EDE14-02AA-8A4E-92EB-93080719FB6C}"/>
              </a:ext>
            </a:extLst>
          </p:cNvPr>
          <p:cNvGrpSpPr/>
          <p:nvPr/>
        </p:nvGrpSpPr>
        <p:grpSpPr>
          <a:xfrm>
            <a:off x="785132" y="1197993"/>
            <a:ext cx="1672253" cy="3680482"/>
            <a:chOff x="785132" y="1197993"/>
            <a:chExt cx="1672253" cy="3680482"/>
          </a:xfrm>
        </p:grpSpPr>
        <p:sp>
          <p:nvSpPr>
            <p:cNvPr id="17" name="TextBox 16"/>
            <p:cNvSpPr txBox="1"/>
            <p:nvPr/>
          </p:nvSpPr>
          <p:spPr>
            <a:xfrm>
              <a:off x="785132" y="1979712"/>
              <a:ext cx="15158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Current Condition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132" y="4570698"/>
              <a:ext cx="1672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Root Cause Analysis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5132" y="2884847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Goals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5132" y="1197993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</a:rPr>
                <a:t>Background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0489" y="3202200"/>
              <a:ext cx="33816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S</a:t>
              </a:r>
            </a:p>
            <a:p>
              <a:r>
                <a:rPr lang="en-GB" dirty="0"/>
                <a:t>M</a:t>
              </a:r>
            </a:p>
            <a:p>
              <a:r>
                <a:rPr lang="en-GB" dirty="0"/>
                <a:t>A</a:t>
              </a:r>
            </a:p>
            <a:p>
              <a:r>
                <a:rPr lang="en-GB" dirty="0"/>
                <a:t>R</a:t>
              </a:r>
            </a:p>
            <a:p>
              <a:r>
                <a:rPr lang="en-GB" dirty="0"/>
                <a:t>T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 rot="19698587">
            <a:off x="2504496" y="1892270"/>
            <a:ext cx="151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Scan</a:t>
            </a:r>
          </a:p>
        </p:txBody>
      </p:sp>
      <p:sp>
        <p:nvSpPr>
          <p:cNvPr id="42" name="Rectangle 41"/>
          <p:cNvSpPr/>
          <p:nvPr/>
        </p:nvSpPr>
        <p:spPr>
          <a:xfrm rot="19698587">
            <a:off x="2513834" y="4061894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Analyse</a:t>
            </a:r>
          </a:p>
        </p:txBody>
      </p:sp>
      <p:sp>
        <p:nvSpPr>
          <p:cNvPr id="43" name="Rectangle 42"/>
          <p:cNvSpPr/>
          <p:nvPr/>
        </p:nvSpPr>
        <p:spPr>
          <a:xfrm rot="19698587">
            <a:off x="8045342" y="2128194"/>
            <a:ext cx="153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Lean</a:t>
            </a:r>
          </a:p>
        </p:txBody>
      </p:sp>
      <p:sp>
        <p:nvSpPr>
          <p:cNvPr id="44" name="Rectangle 43"/>
          <p:cNvSpPr/>
          <p:nvPr/>
        </p:nvSpPr>
        <p:spPr>
          <a:xfrm rot="19698587">
            <a:off x="7997276" y="4337992"/>
            <a:ext cx="1788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98341" y="37605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D9FC0F-D8B5-614D-8D82-8473EA55BB0E}"/>
              </a:ext>
            </a:extLst>
          </p:cNvPr>
          <p:cNvGrpSpPr/>
          <p:nvPr/>
        </p:nvGrpSpPr>
        <p:grpSpPr>
          <a:xfrm>
            <a:off x="6280918" y="1161693"/>
            <a:ext cx="4312399" cy="4366899"/>
            <a:chOff x="6280918" y="1161693"/>
            <a:chExt cx="4312399" cy="4366899"/>
          </a:xfrm>
        </p:grpSpPr>
        <p:sp>
          <p:nvSpPr>
            <p:cNvPr id="19" name="TextBox 18"/>
            <p:cNvSpPr txBox="1"/>
            <p:nvPr/>
          </p:nvSpPr>
          <p:spPr>
            <a:xfrm>
              <a:off x="6280918" y="116169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Actions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0918" y="2311773"/>
              <a:ext cx="4137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Confirmation: What is your definition of done?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80918" y="3285998"/>
              <a:ext cx="4312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75000"/>
                    </a:schemeClr>
                  </a:solidFill>
                </a:rPr>
                <a:t>Follow up: contingency if things don’t work out?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159736-48DF-D749-9F92-406E67636E9F}"/>
                </a:ext>
              </a:extLst>
            </p:cNvPr>
            <p:cNvSpPr txBox="1"/>
            <p:nvPr/>
          </p:nvSpPr>
          <p:spPr>
            <a:xfrm>
              <a:off x="6280918" y="4110623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Operational ROI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9F65B8-FC48-1241-A7E5-FB8517BC7F2B}"/>
                </a:ext>
              </a:extLst>
            </p:cNvPr>
            <p:cNvSpPr txBox="1"/>
            <p:nvPr/>
          </p:nvSpPr>
          <p:spPr>
            <a:xfrm>
              <a:off x="6280918" y="5220815"/>
              <a:ext cx="1319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2">
                      <a:lumMod val="75000"/>
                    </a:schemeClr>
                  </a:solidFill>
                </a:defRPr>
              </a:lvl1pPr>
            </a:lstStyle>
            <a:p>
              <a:r>
                <a:rPr lang="en-GB" dirty="0"/>
                <a:t>Strategic ROI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22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3DBF86-858C-014C-BBD5-0204D3B3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 Development - workflow</a:t>
            </a:r>
          </a:p>
        </p:txBody>
      </p:sp>
      <p:pic>
        <p:nvPicPr>
          <p:cNvPr id="20" name="Content Placeholder 1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3E3B8A1-F5D9-254C-906B-7BC615E58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9756" y="2251075"/>
            <a:ext cx="2094088" cy="1177925"/>
          </a:xfr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FED227D1-22D9-8440-B435-57996887DB3A}"/>
              </a:ext>
            </a:extLst>
          </p:cNvPr>
          <p:cNvSpPr/>
          <p:nvPr/>
        </p:nvSpPr>
        <p:spPr>
          <a:xfrm>
            <a:off x="838200" y="2381490"/>
            <a:ext cx="1436914" cy="866898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Idea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AD1D89-5139-B543-BB21-9466AEEB8D3E}"/>
              </a:ext>
            </a:extLst>
          </p:cNvPr>
          <p:cNvSpPr/>
          <p:nvPr/>
        </p:nvSpPr>
        <p:spPr>
          <a:xfrm>
            <a:off x="3239960" y="2381490"/>
            <a:ext cx="1900052" cy="8906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Lean Scene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3F113-958D-3E46-81C6-45C192092268}"/>
              </a:ext>
            </a:extLst>
          </p:cNvPr>
          <p:cNvSpPr/>
          <p:nvPr/>
        </p:nvSpPr>
        <p:spPr>
          <a:xfrm>
            <a:off x="6096000" y="2357738"/>
            <a:ext cx="1900052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A4#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0EC21-88A1-C94C-ACE4-780AB1B7711F}"/>
              </a:ext>
            </a:extLst>
          </p:cNvPr>
          <p:cNvSpPr/>
          <p:nvPr/>
        </p:nvSpPr>
        <p:spPr>
          <a:xfrm>
            <a:off x="6096000" y="2357739"/>
            <a:ext cx="950026" cy="4512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Scan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E9EFB-27CD-8146-8E92-1841EBB28140}"/>
              </a:ext>
            </a:extLst>
          </p:cNvPr>
          <p:cNvSpPr/>
          <p:nvPr/>
        </p:nvSpPr>
        <p:spPr>
          <a:xfrm>
            <a:off x="7046026" y="2357739"/>
            <a:ext cx="950026" cy="4512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D041BF-FB51-A942-B684-3772E6F0BBFE}"/>
              </a:ext>
            </a:extLst>
          </p:cNvPr>
          <p:cNvSpPr/>
          <p:nvPr/>
        </p:nvSpPr>
        <p:spPr>
          <a:xfrm>
            <a:off x="6096000" y="2797126"/>
            <a:ext cx="950026" cy="451262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Analyse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38DA4A-E958-8743-8FA8-F29E05B233CA}"/>
              </a:ext>
            </a:extLst>
          </p:cNvPr>
          <p:cNvSpPr/>
          <p:nvPr/>
        </p:nvSpPr>
        <p:spPr>
          <a:xfrm>
            <a:off x="7046026" y="2794970"/>
            <a:ext cx="950026" cy="4512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Value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DE3FF-896D-844A-8809-4F96555BD54F}"/>
              </a:ext>
            </a:extLst>
          </p:cNvPr>
          <p:cNvSpPr txBox="1"/>
          <p:nvPr/>
        </p:nvSpPr>
        <p:spPr>
          <a:xfrm>
            <a:off x="6748508" y="2603654"/>
            <a:ext cx="54854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A4#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DE2F1-FB86-B341-BF75-951FD86E3CF1}"/>
              </a:ext>
            </a:extLst>
          </p:cNvPr>
          <p:cNvSpPr txBox="1"/>
          <p:nvPr/>
        </p:nvSpPr>
        <p:spPr>
          <a:xfrm>
            <a:off x="1556657" y="3609613"/>
            <a:ext cx="2569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Opportunity to develop </a:t>
            </a:r>
          </a:p>
          <a:p>
            <a:r>
              <a:rPr lang="en-GB" dirty="0"/>
              <a:t>Using modes</a:t>
            </a:r>
          </a:p>
          <a:p>
            <a:pPr marL="285750" indent="-285750">
              <a:buFontTx/>
              <a:buChar char="-"/>
            </a:pPr>
            <a:r>
              <a:rPr lang="en-GB" dirty="0"/>
              <a:t>Intuitive</a:t>
            </a:r>
          </a:p>
          <a:p>
            <a:pPr marL="285750" indent="-285750">
              <a:buFontTx/>
              <a:buChar char="-"/>
            </a:pPr>
            <a:r>
              <a:rPr lang="en-GB" dirty="0"/>
              <a:t>Rational</a:t>
            </a:r>
          </a:p>
          <a:p>
            <a:pPr marL="285750" indent="-285750">
              <a:buFontTx/>
              <a:buChar char="-"/>
            </a:pPr>
            <a:r>
              <a:rPr lang="en-GB" dirty="0"/>
              <a:t>Social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135896-C879-6B4D-81BD-3425B76BCBFC}"/>
              </a:ext>
            </a:extLst>
          </p:cNvPr>
          <p:cNvSpPr txBox="1"/>
          <p:nvPr/>
        </p:nvSpPr>
        <p:spPr>
          <a:xfrm>
            <a:off x="4577746" y="3584676"/>
            <a:ext cx="25314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Focus on the rational</a:t>
            </a:r>
          </a:p>
          <a:p>
            <a:r>
              <a:rPr lang="en-GB" dirty="0"/>
              <a:t>To convince players</a:t>
            </a:r>
          </a:p>
          <a:p>
            <a:endParaRPr lang="en-GB" dirty="0"/>
          </a:p>
          <a:p>
            <a:r>
              <a:rPr lang="en-GB" dirty="0"/>
              <a:t>Back it up with thinking</a:t>
            </a:r>
          </a:p>
          <a:p>
            <a:endParaRPr lang="en-GB" dirty="0"/>
          </a:p>
          <a:p>
            <a:r>
              <a:rPr lang="en-GB" dirty="0"/>
              <a:t>Show the benefits to:</a:t>
            </a:r>
          </a:p>
          <a:p>
            <a:pPr marL="285750" indent="-285750">
              <a:buFontTx/>
              <a:buChar char="-"/>
            </a:pPr>
            <a:r>
              <a:rPr lang="en-GB" dirty="0"/>
              <a:t>Teams</a:t>
            </a:r>
          </a:p>
          <a:p>
            <a:pPr marL="285750" indent="-285750">
              <a:buFontTx/>
              <a:buChar char="-"/>
            </a:pPr>
            <a:r>
              <a:rPr lang="en-GB" dirty="0"/>
              <a:t>Operations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Strategy</a:t>
            </a:r>
          </a:p>
          <a:p>
            <a:pPr marL="285750" indent="-285750">
              <a:buFontTx/>
              <a:buChar char="-"/>
            </a:pPr>
            <a:r>
              <a:rPr lang="en-GB" dirty="0"/>
              <a:t>Customers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DF806D-ADB2-F941-AAC1-9630E3D84451}"/>
              </a:ext>
            </a:extLst>
          </p:cNvPr>
          <p:cNvSpPr txBox="1"/>
          <p:nvPr/>
        </p:nvSpPr>
        <p:spPr>
          <a:xfrm>
            <a:off x="7738533" y="3584676"/>
            <a:ext cx="23134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Run the initiative</a:t>
            </a:r>
          </a:p>
          <a:p>
            <a:r>
              <a:rPr lang="en-GB" dirty="0"/>
              <a:t>Do it as a pilot</a:t>
            </a:r>
          </a:p>
          <a:p>
            <a:endParaRPr lang="en-GB" dirty="0"/>
          </a:p>
          <a:p>
            <a:r>
              <a:rPr lang="en-GB" dirty="0"/>
              <a:t>Measure key metrics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Share successes</a:t>
            </a:r>
          </a:p>
          <a:p>
            <a:r>
              <a:rPr lang="en-GB" dirty="0"/>
              <a:t>Aggregate success</a:t>
            </a:r>
          </a:p>
          <a:p>
            <a:endParaRPr lang="en-GB" dirty="0"/>
          </a:p>
          <a:p>
            <a:r>
              <a:rPr lang="en-GB" dirty="0"/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225757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497C-B98C-6B4C-9534-805CBC76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Lean Scene &amp; A4#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0DE4-A621-BC4C-BBCA-EA06E4D2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24C52-E41D-CC4B-AF78-31E0FD7B2770}"/>
              </a:ext>
            </a:extLst>
          </p:cNvPr>
          <p:cNvSpPr/>
          <p:nvPr/>
        </p:nvSpPr>
        <p:spPr>
          <a:xfrm>
            <a:off x="1131481" y="2121364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Lean scene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9A5F9-6B21-4B49-B710-7BE18D2D846C}"/>
              </a:ext>
            </a:extLst>
          </p:cNvPr>
          <p:cNvSpPr/>
          <p:nvPr/>
        </p:nvSpPr>
        <p:spPr>
          <a:xfrm>
            <a:off x="1131481" y="4431546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A4#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5C9FE-AB9E-9542-B5AF-B2A9E2433F40}"/>
              </a:ext>
            </a:extLst>
          </p:cNvPr>
          <p:cNvSpPr/>
          <p:nvPr/>
        </p:nvSpPr>
        <p:spPr>
          <a:xfrm>
            <a:off x="4131733" y="3532364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Objective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Key Result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29CE46-F818-AA4B-9FDC-44950EEC0FB6}"/>
              </a:ext>
            </a:extLst>
          </p:cNvPr>
          <p:cNvSpPr/>
          <p:nvPr/>
        </p:nvSpPr>
        <p:spPr>
          <a:xfrm>
            <a:off x="4131733" y="2611526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Hypothesis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F09AC-7662-A145-BEE6-8E669277064B}"/>
              </a:ext>
            </a:extLst>
          </p:cNvPr>
          <p:cNvSpPr/>
          <p:nvPr/>
        </p:nvSpPr>
        <p:spPr>
          <a:xfrm>
            <a:off x="4131733" y="4453202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Product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Review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Board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60B6C-2B19-0C43-818F-472799F5131B}"/>
              </a:ext>
            </a:extLst>
          </p:cNvPr>
          <p:cNvSpPr/>
          <p:nvPr/>
        </p:nvSpPr>
        <p:spPr>
          <a:xfrm>
            <a:off x="4152020" y="5374039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Steering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Committee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97D259-836B-1F44-9CE0-3D9B824CFE0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212135" y="3866358"/>
            <a:ext cx="1919598" cy="899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946709-F338-FE4B-A81A-EBE67D7B3F9F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212135" y="4765540"/>
            <a:ext cx="1919598" cy="21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3C2CD5-7E1F-4C46-BEDD-B0B64510AB5C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2212135" y="4765540"/>
            <a:ext cx="1939885" cy="942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85AEB66-D16F-BC4C-9F1B-C608F23DBBA4}"/>
              </a:ext>
            </a:extLst>
          </p:cNvPr>
          <p:cNvSpPr/>
          <p:nvPr/>
        </p:nvSpPr>
        <p:spPr>
          <a:xfrm>
            <a:off x="4131733" y="1690688"/>
            <a:ext cx="1080654" cy="6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Experiment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72A855-7E5F-5445-A310-EE00469B599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12135" y="2455357"/>
            <a:ext cx="1919598" cy="490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2909C5-3EE3-CF4A-86BD-C5CA414C1139}"/>
              </a:ext>
            </a:extLst>
          </p:cNvPr>
          <p:cNvCxnSpPr>
            <a:cxnSpLocks/>
            <a:stCxn id="4" idx="3"/>
            <a:endCxn id="26" idx="1"/>
          </p:cNvCxnSpPr>
          <p:nvPr/>
        </p:nvCxnSpPr>
        <p:spPr>
          <a:xfrm flipV="1">
            <a:off x="2212135" y="2024682"/>
            <a:ext cx="1919598" cy="430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EB29D9F-6654-6442-AEED-B0A633F56BF1}"/>
              </a:ext>
            </a:extLst>
          </p:cNvPr>
          <p:cNvSpPr txBox="1"/>
          <p:nvPr/>
        </p:nvSpPr>
        <p:spPr>
          <a:xfrm>
            <a:off x="5505668" y="1690688"/>
            <a:ext cx="528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Set the aim and the goals from three perspectives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Team, operations, strategy.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3BB5EE-D2CC-094F-A9E1-8606E7C064AA}"/>
              </a:ext>
            </a:extLst>
          </p:cNvPr>
          <p:cNvSpPr txBox="1"/>
          <p:nvPr/>
        </p:nvSpPr>
        <p:spPr>
          <a:xfrm>
            <a:off x="5505668" y="4453202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Specify the operational returns on: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Learning, implementation, commercialisation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AE3F6E-D122-A94C-8E40-453B05247D6B}"/>
              </a:ext>
            </a:extLst>
          </p:cNvPr>
          <p:cNvSpPr txBox="1"/>
          <p:nvPr/>
        </p:nvSpPr>
        <p:spPr>
          <a:xfrm>
            <a:off x="5505668" y="5374039"/>
            <a:ext cx="5797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Specify the strategic returns on: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Automation, Offshoring, Economies of scope and scale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8BC1C1-7A0F-F241-B992-3C91660428BC}"/>
              </a:ext>
            </a:extLst>
          </p:cNvPr>
          <p:cNvSpPr txBox="1"/>
          <p:nvPr/>
        </p:nvSpPr>
        <p:spPr>
          <a:xfrm>
            <a:off x="5505668" y="2611526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Aims and goals as well as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Baconian and Hegelian dialectics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A6EA73-CC8F-D647-B786-EFA5C92E4D79}"/>
              </a:ext>
            </a:extLst>
          </p:cNvPr>
          <p:cNvSpPr txBox="1"/>
          <p:nvPr/>
        </p:nvSpPr>
        <p:spPr>
          <a:xfrm>
            <a:off x="5505668" y="3532364"/>
            <a:ext cx="447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Provide cost, time and SMART goals from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ROI words first and numbers second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3439CB-555D-A140-816C-F64C680C3D7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671808" y="2810253"/>
            <a:ext cx="0" cy="1621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FBF2347-C259-0F4F-AE1E-86AAFF11CA31}"/>
              </a:ext>
            </a:extLst>
          </p:cNvPr>
          <p:cNvSpPr txBox="1"/>
          <p:nvPr/>
        </p:nvSpPr>
        <p:spPr>
          <a:xfrm>
            <a:off x="1047945" y="3010284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Convert to A4# case</a:t>
            </a:r>
          </a:p>
          <a:p>
            <a:r>
              <a:rPr lang="en-GB" dirty="0"/>
              <a:t>if there is significant </a:t>
            </a:r>
          </a:p>
          <a:p>
            <a:r>
              <a:rPr lang="en-GB" dirty="0"/>
              <a:t>money, time, risk</a:t>
            </a:r>
          </a:p>
          <a:p>
            <a:r>
              <a:rPr lang="en-GB" dirty="0"/>
              <a:t>involved</a:t>
            </a:r>
          </a:p>
        </p:txBody>
      </p:sp>
    </p:spTree>
    <p:extLst>
      <p:ext uri="{BB962C8B-B14F-4D97-AF65-F5344CB8AC3E}">
        <p14:creationId xmlns:p14="http://schemas.microsoft.com/office/powerpoint/2010/main" val="211134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0BFD-2AC0-B64F-AB27-3C4C9D2B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 and Forms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7170CEE-B005-EE4F-88AB-1F78CFC4D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82224"/>
              </p:ext>
            </p:extLst>
          </p:nvPr>
        </p:nvGraphicFramePr>
        <p:xfrm>
          <a:off x="838200" y="2035521"/>
          <a:ext cx="14382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255">
                  <a:extLst>
                    <a:ext uri="{9D8B030D-6E8A-4147-A177-3AD203B41FA5}">
                      <a16:colId xmlns:a16="http://schemas.microsoft.com/office/drawing/2014/main" val="37490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Opportunity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024407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D9F3DC8C-463A-544F-BBEE-2B066B65E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03295"/>
              </p:ext>
            </p:extLst>
          </p:nvPr>
        </p:nvGraphicFramePr>
        <p:xfrm>
          <a:off x="3230247" y="2035521"/>
          <a:ext cx="18563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317">
                  <a:extLst>
                    <a:ext uri="{9D8B030D-6E8A-4147-A177-3AD203B41FA5}">
                      <a16:colId xmlns:a16="http://schemas.microsoft.com/office/drawing/2014/main" val="374909827"/>
                    </a:ext>
                  </a:extLst>
                </a:gridCol>
              </a:tblGrid>
              <a:tr h="25850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Business Cases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024407"/>
                  </a:ext>
                </a:extLst>
              </a:tr>
            </a:tbl>
          </a:graphicData>
        </a:graphic>
      </p:graphicFrame>
      <p:graphicFrame>
        <p:nvGraphicFramePr>
          <p:cNvPr id="18" name="Table 15">
            <a:extLst>
              <a:ext uri="{FF2B5EF4-FFF2-40B4-BE49-F238E27FC236}">
                <a16:creationId xmlns:a16="http://schemas.microsoft.com/office/drawing/2014/main" id="{9548E121-8B95-314B-92BE-28F59E69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01225"/>
              </p:ext>
            </p:extLst>
          </p:nvPr>
        </p:nvGraphicFramePr>
        <p:xfrm>
          <a:off x="6040356" y="2035521"/>
          <a:ext cx="79478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87">
                  <a:extLst>
                    <a:ext uri="{9D8B030D-6E8A-4147-A177-3AD203B41FA5}">
                      <a16:colId xmlns:a16="http://schemas.microsoft.com/office/drawing/2014/main" val="37490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024407"/>
                  </a:ext>
                </a:extLst>
              </a:tr>
            </a:tbl>
          </a:graphicData>
        </a:graphic>
      </p:graphicFrame>
      <p:graphicFrame>
        <p:nvGraphicFramePr>
          <p:cNvPr id="19" name="Table 15">
            <a:extLst>
              <a:ext uri="{FF2B5EF4-FFF2-40B4-BE49-F238E27FC236}">
                <a16:creationId xmlns:a16="http://schemas.microsoft.com/office/drawing/2014/main" id="{40A4A604-B052-C343-8523-B1B782BF4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07976"/>
              </p:ext>
            </p:extLst>
          </p:nvPr>
        </p:nvGraphicFramePr>
        <p:xfrm>
          <a:off x="9915545" y="2030441"/>
          <a:ext cx="11728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818">
                  <a:extLst>
                    <a:ext uri="{9D8B030D-6E8A-4147-A177-3AD203B41FA5}">
                      <a16:colId xmlns:a16="http://schemas.microsoft.com/office/drawing/2014/main" val="37490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Progress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024407"/>
                  </a:ext>
                </a:extLst>
              </a:tr>
            </a:tbl>
          </a:graphicData>
        </a:graphic>
      </p:graphicFrame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37042535-8483-3F46-AD50-6F2CD4C69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43671"/>
              </p:ext>
            </p:extLst>
          </p:nvPr>
        </p:nvGraphicFramePr>
        <p:xfrm>
          <a:off x="7788935" y="2035521"/>
          <a:ext cx="11728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818">
                  <a:extLst>
                    <a:ext uri="{9D8B030D-6E8A-4147-A177-3AD203B41FA5}">
                      <a16:colId xmlns:a16="http://schemas.microsoft.com/office/drawing/2014/main" val="37490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02440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BE20733-1156-0147-B866-49F5006D4F77}"/>
              </a:ext>
            </a:extLst>
          </p:cNvPr>
          <p:cNvSpPr txBox="1"/>
          <p:nvPr/>
        </p:nvSpPr>
        <p:spPr>
          <a:xfrm>
            <a:off x="838200" y="2751194"/>
            <a:ext cx="15568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Assessments</a:t>
            </a:r>
          </a:p>
          <a:p>
            <a:endParaRPr lang="en-GB" dirty="0"/>
          </a:p>
          <a:p>
            <a:r>
              <a:rPr lang="en-GB" dirty="0"/>
              <a:t>Lean Scenes</a:t>
            </a:r>
          </a:p>
          <a:p>
            <a:endParaRPr lang="en-GB" dirty="0"/>
          </a:p>
          <a:p>
            <a:r>
              <a:rPr lang="en-GB" dirty="0"/>
              <a:t>OKRs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58B915-09C2-3842-8489-BA82250A3EED}"/>
              </a:ext>
            </a:extLst>
          </p:cNvPr>
          <p:cNvSpPr txBox="1"/>
          <p:nvPr/>
        </p:nvSpPr>
        <p:spPr>
          <a:xfrm>
            <a:off x="6079958" y="2751194"/>
            <a:ext cx="8771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RAID</a:t>
            </a:r>
          </a:p>
          <a:p>
            <a:endParaRPr lang="en-GB" dirty="0"/>
          </a:p>
          <a:p>
            <a:r>
              <a:rPr lang="en-GB" dirty="0"/>
              <a:t>SVPG</a:t>
            </a:r>
          </a:p>
          <a:p>
            <a:endParaRPr lang="en-GB" dirty="0"/>
          </a:p>
          <a:p>
            <a:r>
              <a:rPr lang="en-GB" dirty="0"/>
              <a:t>ROAM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9A0569-6E4A-E042-8073-B9BAE9C6589B}"/>
              </a:ext>
            </a:extLst>
          </p:cNvPr>
          <p:cNvSpPr txBox="1"/>
          <p:nvPr/>
        </p:nvSpPr>
        <p:spPr>
          <a:xfrm>
            <a:off x="3230247" y="2746114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A4#</a:t>
            </a:r>
          </a:p>
          <a:p>
            <a:endParaRPr lang="en-GB" dirty="0"/>
          </a:p>
          <a:p>
            <a:r>
              <a:rPr lang="en-GB" strike="sngStrike" dirty="0" err="1"/>
              <a:t>SteerCo</a:t>
            </a:r>
            <a:r>
              <a:rPr lang="en-GB" strike="sngStrike" dirty="0"/>
              <a:t> (</a:t>
            </a:r>
            <a:r>
              <a:rPr lang="en-GB" strike="sngStrike" dirty="0" err="1"/>
              <a:t>tbd</a:t>
            </a:r>
            <a:r>
              <a:rPr lang="en-GB" strike="sngStrike" dirty="0"/>
              <a:t>)</a:t>
            </a:r>
          </a:p>
          <a:p>
            <a:endParaRPr lang="en-GB" dirty="0"/>
          </a:p>
          <a:p>
            <a:r>
              <a:rPr lang="en-GB" strike="sngStrike" dirty="0"/>
              <a:t>PRB (</a:t>
            </a:r>
            <a:r>
              <a:rPr lang="en-GB" strike="sngStrike" dirty="0" err="1"/>
              <a:t>tbd</a:t>
            </a:r>
            <a:r>
              <a:rPr lang="en-GB" strike="sngStrike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4A983-70D6-DA45-8E3B-94BD659889B4}"/>
              </a:ext>
            </a:extLst>
          </p:cNvPr>
          <p:cNvSpPr txBox="1"/>
          <p:nvPr/>
        </p:nvSpPr>
        <p:spPr>
          <a:xfrm>
            <a:off x="7788935" y="2746114"/>
            <a:ext cx="1697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VCB</a:t>
            </a:r>
          </a:p>
          <a:p>
            <a:endParaRPr lang="en-GB" dirty="0"/>
          </a:p>
          <a:p>
            <a:r>
              <a:rPr lang="en-GB" dirty="0"/>
              <a:t>G+</a:t>
            </a:r>
          </a:p>
          <a:p>
            <a:endParaRPr lang="en-GB" dirty="0"/>
          </a:p>
          <a:p>
            <a:r>
              <a:rPr lang="en-GB" dirty="0"/>
              <a:t>Scope &amp; 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78DA0B-5639-6B46-8B55-D98A520E619E}"/>
              </a:ext>
            </a:extLst>
          </p:cNvPr>
          <p:cNvSpPr txBox="1"/>
          <p:nvPr/>
        </p:nvSpPr>
        <p:spPr>
          <a:xfrm>
            <a:off x="9994232" y="2775284"/>
            <a:ext cx="14670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RAG</a:t>
            </a:r>
          </a:p>
          <a:p>
            <a:endParaRPr lang="en-GB" dirty="0"/>
          </a:p>
          <a:p>
            <a:r>
              <a:rPr lang="en-GB" dirty="0"/>
              <a:t>Service Eval</a:t>
            </a:r>
          </a:p>
          <a:p>
            <a:endParaRPr lang="en-GB" dirty="0"/>
          </a:p>
          <a:p>
            <a:r>
              <a:rPr lang="en-GB" dirty="0"/>
              <a:t>Check lists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CD2BDD-9ECB-AB48-96CE-7E58B079A1A4}"/>
              </a:ext>
            </a:extLst>
          </p:cNvPr>
          <p:cNvSpPr txBox="1"/>
          <p:nvPr/>
        </p:nvSpPr>
        <p:spPr>
          <a:xfrm>
            <a:off x="838200" y="5099282"/>
            <a:ext cx="542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about levels – strategy, operations, teams???</a:t>
            </a:r>
          </a:p>
        </p:txBody>
      </p:sp>
    </p:spTree>
    <p:extLst>
      <p:ext uri="{BB962C8B-B14F-4D97-AF65-F5344CB8AC3E}">
        <p14:creationId xmlns:p14="http://schemas.microsoft.com/office/powerpoint/2010/main" val="28291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27192</TotalTime>
  <Words>1179</Words>
  <Application>Microsoft Macintosh PowerPoint</Application>
  <PresentationFormat>Widescreen</PresentationFormat>
  <Paragraphs>462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SALVE Attributes &amp; Templates</vt:lpstr>
      <vt:lpstr>Contents</vt:lpstr>
      <vt:lpstr>Firm follows form follows function</vt:lpstr>
      <vt:lpstr>Workshop Designs</vt:lpstr>
      <vt:lpstr>Lean Scene Template</vt:lpstr>
      <vt:lpstr>A4# Process Improvement Template </vt:lpstr>
      <vt:lpstr>Idea Development - workflow</vt:lpstr>
      <vt:lpstr>Lean Scene &amp; A4# Mapping</vt:lpstr>
      <vt:lpstr>Templates and Forms</vt:lpstr>
      <vt:lpstr>Opportunity (Hypothesis) Assessment</vt:lpstr>
      <vt:lpstr>Hypothesis Testing</vt:lpstr>
      <vt:lpstr>OKR - business</vt:lpstr>
      <vt:lpstr>OKR - feature</vt:lpstr>
      <vt:lpstr>Risk Matrix – V2FU</vt:lpstr>
      <vt:lpstr>Risk Matrix - RAID</vt:lpstr>
      <vt:lpstr>Risk Matrix - ROAM</vt:lpstr>
      <vt:lpstr>OKR Variations</vt:lpstr>
      <vt:lpstr>Use Case Success Story </vt:lpstr>
      <vt:lpstr>PowerPoint Presentation</vt:lpstr>
      <vt:lpstr>PowerPoint Presentation</vt:lpstr>
      <vt:lpstr>DASHBOARD IDEAS</vt:lpstr>
      <vt:lpstr>OKR - business</vt:lpstr>
      <vt:lpstr>Discovery</vt:lpstr>
      <vt:lpstr>Governance</vt:lpstr>
      <vt:lpstr>Sizing and estimation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SVPG STUFF</dc:title>
  <dc:creator>zak moore</dc:creator>
  <cp:lastModifiedBy>Zak Moore</cp:lastModifiedBy>
  <cp:revision>43</cp:revision>
  <cp:lastPrinted>2021-05-21T14:30:42Z</cp:lastPrinted>
  <dcterms:created xsi:type="dcterms:W3CDTF">2021-05-21T13:14:27Z</dcterms:created>
  <dcterms:modified xsi:type="dcterms:W3CDTF">2023-01-15T09:51:13Z</dcterms:modified>
</cp:coreProperties>
</file>